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70" r:id="rId3"/>
    <p:sldId id="257" r:id="rId4"/>
    <p:sldId id="258" r:id="rId5"/>
    <p:sldId id="271" r:id="rId6"/>
    <p:sldId id="259" r:id="rId7"/>
    <p:sldId id="260" r:id="rId8"/>
    <p:sldId id="261" r:id="rId9"/>
    <p:sldId id="262" r:id="rId10"/>
    <p:sldId id="263" r:id="rId11"/>
    <p:sldId id="264" r:id="rId12"/>
    <p:sldId id="265" r:id="rId13"/>
    <p:sldId id="266" r:id="rId14"/>
    <p:sldId id="267" r:id="rId15"/>
    <p:sldId id="268"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3" d="100"/>
          <a:sy n="73" d="100"/>
        </p:scale>
        <p:origin x="-113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57FCE26-7012-4103-B432-3ECD86A4C33D}" type="datetimeFigureOut">
              <a:rPr lang="en-US" smtClean="0"/>
              <a:pPr/>
              <a:t>4/4/2015</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C04F8E92-86C9-4D5B-B6C1-7888D0E4A298}"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7FCE26-7012-4103-B432-3ECD86A4C33D}" type="datetimeFigureOut">
              <a:rPr lang="en-US" smtClean="0"/>
              <a:pPr/>
              <a:t>4/4/2015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04F8E92-86C9-4D5B-B6C1-7888D0E4A298}"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7FCE26-7012-4103-B432-3ECD86A4C33D}" type="datetimeFigureOut">
              <a:rPr lang="en-US" smtClean="0"/>
              <a:pPr/>
              <a:t>4/4/2015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04F8E92-86C9-4D5B-B6C1-7888D0E4A298}"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7FCE26-7012-4103-B432-3ECD86A4C33D}" type="datetimeFigureOut">
              <a:rPr lang="en-US" smtClean="0"/>
              <a:pPr/>
              <a:t>4/4/2015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04F8E92-86C9-4D5B-B6C1-7888D0E4A298}"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57FCE26-7012-4103-B432-3ECD86A4C33D}" type="datetimeFigureOut">
              <a:rPr lang="en-US" smtClean="0"/>
              <a:pPr/>
              <a:t>4/4/2015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04F8E92-86C9-4D5B-B6C1-7888D0E4A298}"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57FCE26-7012-4103-B432-3ECD86A4C33D}" type="datetimeFigureOut">
              <a:rPr lang="en-US" smtClean="0"/>
              <a:pPr/>
              <a:t>4/4/2015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04F8E92-86C9-4D5B-B6C1-7888D0E4A298}"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57FCE26-7012-4103-B432-3ECD86A4C33D}" type="datetimeFigureOut">
              <a:rPr lang="en-US" smtClean="0"/>
              <a:pPr/>
              <a:t>4/4/2015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04F8E92-86C9-4D5B-B6C1-7888D0E4A298}"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57FCE26-7012-4103-B432-3ECD86A4C33D}" type="datetimeFigureOut">
              <a:rPr lang="en-US" smtClean="0"/>
              <a:pPr/>
              <a:t>4/4/2015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04F8E92-86C9-4D5B-B6C1-7888D0E4A298}"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7FCE26-7012-4103-B432-3ECD86A4C33D}" type="datetimeFigureOut">
              <a:rPr lang="en-US" smtClean="0"/>
              <a:pPr/>
              <a:t>4/4/2015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04F8E92-86C9-4D5B-B6C1-7888D0E4A298}"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57FCE26-7012-4103-B432-3ECD86A4C33D}" type="datetimeFigureOut">
              <a:rPr lang="en-US" smtClean="0"/>
              <a:pPr/>
              <a:t>4/4/2015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04F8E92-86C9-4D5B-B6C1-7888D0E4A298}"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57FCE26-7012-4103-B432-3ECD86A4C33D}" type="datetimeFigureOut">
              <a:rPr lang="en-US" smtClean="0"/>
              <a:pPr/>
              <a:t>4/4/2015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C04F8E92-86C9-4D5B-B6C1-7888D0E4A298}"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57FCE26-7012-4103-B432-3ECD86A4C33D}" type="datetimeFigureOut">
              <a:rPr lang="en-US" smtClean="0"/>
              <a:pPr/>
              <a:t>4/4/2015</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04F8E92-86C9-4D5B-B6C1-7888D0E4A298}"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hi-IN" sz="3200" dirty="0" smtClean="0"/>
              <a:t>सूचना युग में हिंदी शिक्षण की चुनौतियाँ और तकनीक की उपयोगिता </a:t>
            </a:r>
            <a:endParaRPr lang="en-IN" sz="3200" dirty="0"/>
          </a:p>
        </p:txBody>
      </p:sp>
      <p:sp>
        <p:nvSpPr>
          <p:cNvPr id="3" name="Subtitle 2"/>
          <p:cNvSpPr>
            <a:spLocks noGrp="1"/>
          </p:cNvSpPr>
          <p:nvPr>
            <p:ph type="subTitle" idx="1"/>
          </p:nvPr>
        </p:nvSpPr>
        <p:spPr/>
        <p:txBody>
          <a:bodyPr/>
          <a:lstStyle/>
          <a:p>
            <a:r>
              <a:rPr lang="hi-IN" smtClean="0"/>
              <a:t>हर्षबाला </a:t>
            </a:r>
            <a:r>
              <a:rPr lang="hi-IN" dirty="0" smtClean="0"/>
              <a:t>शर्मा </a:t>
            </a:r>
          </a:p>
          <a:p>
            <a:r>
              <a:rPr lang="hi-IN" dirty="0"/>
              <a:t>दिल्ली </a:t>
            </a:r>
            <a:r>
              <a:rPr lang="hi-IN" dirty="0" smtClean="0"/>
              <a:t>विश्वविद्यालय </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 </a:t>
            </a:r>
            <a:endParaRPr lang="en-IN" dirty="0"/>
          </a:p>
        </p:txBody>
      </p:sp>
      <p:sp>
        <p:nvSpPr>
          <p:cNvPr id="3" name="Content Placeholder 2"/>
          <p:cNvSpPr>
            <a:spLocks noGrp="1"/>
          </p:cNvSpPr>
          <p:nvPr>
            <p:ph idx="1"/>
          </p:nvPr>
        </p:nvSpPr>
        <p:spPr/>
        <p:txBody>
          <a:bodyPr>
            <a:normAutofit/>
          </a:bodyPr>
          <a:lstStyle/>
          <a:p>
            <a:pPr>
              <a:buNone/>
            </a:pPr>
            <a:endParaRPr lang="en-IN" dirty="0" smtClean="0"/>
          </a:p>
          <a:p>
            <a:endParaRPr lang="en-IN" dirty="0"/>
          </a:p>
        </p:txBody>
      </p:sp>
      <p:graphicFrame>
        <p:nvGraphicFramePr>
          <p:cNvPr id="8" name="Table 7"/>
          <p:cNvGraphicFramePr>
            <a:graphicFrameLocks noGrp="1"/>
          </p:cNvGraphicFramePr>
          <p:nvPr/>
        </p:nvGraphicFramePr>
        <p:xfrm>
          <a:off x="1524000" y="1000104"/>
          <a:ext cx="6096000" cy="5286416"/>
        </p:xfrm>
        <a:graphic>
          <a:graphicData uri="http://schemas.openxmlformats.org/drawingml/2006/table">
            <a:tbl>
              <a:tblPr firstRow="1" bandRow="1">
                <a:tableStyleId>{5C22544A-7EE6-4342-B048-85BDC9FD1C3A}</a:tableStyleId>
              </a:tblPr>
              <a:tblGrid>
                <a:gridCol w="3048000"/>
                <a:gridCol w="3048000"/>
              </a:tblGrid>
              <a:tr h="660802">
                <a:tc>
                  <a:txBody>
                    <a:bodyPr/>
                    <a:lstStyle/>
                    <a:p>
                      <a:r>
                        <a:rPr lang="hi-IN" dirty="0" smtClean="0"/>
                        <a:t>विषय</a:t>
                      </a:r>
                      <a:endParaRPr lang="en-IN" dirty="0"/>
                    </a:p>
                  </a:txBody>
                  <a:tcPr/>
                </a:tc>
                <a:tc>
                  <a:txBody>
                    <a:bodyPr/>
                    <a:lstStyle/>
                    <a:p>
                      <a:r>
                        <a:rPr lang="hi-IN" dirty="0" smtClean="0"/>
                        <a:t>ई-पाठों की संख्याँ </a:t>
                      </a:r>
                      <a:endParaRPr lang="en-IN" dirty="0"/>
                    </a:p>
                  </a:txBody>
                  <a:tcPr/>
                </a:tc>
              </a:tr>
              <a:tr h="660802">
                <a:tc>
                  <a:txBody>
                    <a:bodyPr/>
                    <a:lstStyle/>
                    <a:p>
                      <a:r>
                        <a:rPr lang="hi-IN" dirty="0" smtClean="0"/>
                        <a:t>वाणिज्य </a:t>
                      </a:r>
                      <a:endParaRPr lang="en-IN" dirty="0"/>
                    </a:p>
                  </a:txBody>
                  <a:tcPr/>
                </a:tc>
                <a:tc>
                  <a:txBody>
                    <a:bodyPr/>
                    <a:lstStyle/>
                    <a:p>
                      <a:r>
                        <a:rPr lang="hi-IN" dirty="0" smtClean="0"/>
                        <a:t>34</a:t>
                      </a:r>
                      <a:endParaRPr lang="en-IN" dirty="0"/>
                    </a:p>
                  </a:txBody>
                  <a:tcPr/>
                </a:tc>
              </a:tr>
              <a:tr h="660802">
                <a:tc>
                  <a:txBody>
                    <a:bodyPr/>
                    <a:lstStyle/>
                    <a:p>
                      <a:r>
                        <a:rPr lang="hi-IN" dirty="0" smtClean="0"/>
                        <a:t>भौतिकी </a:t>
                      </a:r>
                      <a:endParaRPr lang="en-IN" dirty="0"/>
                    </a:p>
                  </a:txBody>
                  <a:tcPr/>
                </a:tc>
                <a:tc>
                  <a:txBody>
                    <a:bodyPr/>
                    <a:lstStyle/>
                    <a:p>
                      <a:r>
                        <a:rPr lang="hi-IN" dirty="0" smtClean="0"/>
                        <a:t>4</a:t>
                      </a:r>
                      <a:endParaRPr lang="en-IN" dirty="0"/>
                    </a:p>
                  </a:txBody>
                  <a:tcPr/>
                </a:tc>
              </a:tr>
              <a:tr h="660802">
                <a:tc>
                  <a:txBody>
                    <a:bodyPr/>
                    <a:lstStyle/>
                    <a:p>
                      <a:r>
                        <a:rPr lang="hi-IN" dirty="0" smtClean="0"/>
                        <a:t>इतिहास </a:t>
                      </a:r>
                      <a:endParaRPr lang="en-IN" dirty="0"/>
                    </a:p>
                  </a:txBody>
                  <a:tcPr/>
                </a:tc>
                <a:tc>
                  <a:txBody>
                    <a:bodyPr/>
                    <a:lstStyle/>
                    <a:p>
                      <a:r>
                        <a:rPr lang="hi-IN" dirty="0" smtClean="0"/>
                        <a:t>25</a:t>
                      </a:r>
                      <a:endParaRPr lang="en-IN" dirty="0"/>
                    </a:p>
                  </a:txBody>
                  <a:tcPr/>
                </a:tc>
              </a:tr>
              <a:tr h="660802">
                <a:tc>
                  <a:txBody>
                    <a:bodyPr/>
                    <a:lstStyle/>
                    <a:p>
                      <a:r>
                        <a:rPr lang="hi-IN" dirty="0" smtClean="0"/>
                        <a:t>प्राणिविज्ञान </a:t>
                      </a:r>
                      <a:endParaRPr lang="en-IN" dirty="0"/>
                    </a:p>
                  </a:txBody>
                  <a:tcPr/>
                </a:tc>
                <a:tc>
                  <a:txBody>
                    <a:bodyPr/>
                    <a:lstStyle/>
                    <a:p>
                      <a:r>
                        <a:rPr lang="hi-IN" dirty="0" smtClean="0"/>
                        <a:t>13</a:t>
                      </a:r>
                      <a:endParaRPr lang="en-IN" dirty="0"/>
                    </a:p>
                  </a:txBody>
                  <a:tcPr/>
                </a:tc>
              </a:tr>
              <a:tr h="660802">
                <a:tc>
                  <a:txBody>
                    <a:bodyPr/>
                    <a:lstStyle/>
                    <a:p>
                      <a:r>
                        <a:rPr lang="hi-IN" dirty="0" smtClean="0"/>
                        <a:t>अंग्रेजी </a:t>
                      </a:r>
                      <a:endParaRPr lang="en-IN" dirty="0"/>
                    </a:p>
                  </a:txBody>
                  <a:tcPr/>
                </a:tc>
                <a:tc>
                  <a:txBody>
                    <a:bodyPr/>
                    <a:lstStyle/>
                    <a:p>
                      <a:r>
                        <a:rPr lang="hi-IN" dirty="0" smtClean="0"/>
                        <a:t>27</a:t>
                      </a:r>
                      <a:endParaRPr lang="en-IN" dirty="0"/>
                    </a:p>
                  </a:txBody>
                  <a:tcPr/>
                </a:tc>
              </a:tr>
              <a:tr h="660802">
                <a:tc>
                  <a:txBody>
                    <a:bodyPr/>
                    <a:lstStyle/>
                    <a:p>
                      <a:r>
                        <a:rPr lang="hi-IN" dirty="0" smtClean="0"/>
                        <a:t>हिंदी </a:t>
                      </a:r>
                      <a:endParaRPr lang="en-IN" dirty="0"/>
                    </a:p>
                  </a:txBody>
                  <a:tcPr/>
                </a:tc>
                <a:tc>
                  <a:txBody>
                    <a:bodyPr/>
                    <a:lstStyle/>
                    <a:p>
                      <a:r>
                        <a:rPr lang="hi-IN" dirty="0" smtClean="0"/>
                        <a:t>13</a:t>
                      </a:r>
                      <a:endParaRPr lang="en-IN" dirty="0"/>
                    </a:p>
                  </a:txBody>
                  <a:tcPr/>
                </a:tc>
              </a:tr>
              <a:tr h="660802">
                <a:tc>
                  <a:txBody>
                    <a:bodyPr/>
                    <a:lstStyle/>
                    <a:p>
                      <a:r>
                        <a:rPr lang="hi-IN" dirty="0" smtClean="0"/>
                        <a:t>भूगोल </a:t>
                      </a:r>
                      <a:endParaRPr lang="en-IN" dirty="0"/>
                    </a:p>
                  </a:txBody>
                  <a:tcPr/>
                </a:tc>
                <a:tc>
                  <a:txBody>
                    <a:bodyPr/>
                    <a:lstStyle/>
                    <a:p>
                      <a:r>
                        <a:rPr lang="hi-IN" dirty="0" smtClean="0"/>
                        <a:t>01</a:t>
                      </a:r>
                      <a:endParaRPr lang="en-IN"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2000" fill="hold"/>
                                        <p:tgtEl>
                                          <p:spTgt spid="8"/>
                                        </p:tgtEl>
                                        <p:attrNameLst>
                                          <p:attrName>ppt_x</p:attrName>
                                        </p:attrNameLst>
                                      </p:cBhvr>
                                      <p:tavLst>
                                        <p:tav tm="0">
                                          <p:val>
                                            <p:strVal val="#ppt_x"/>
                                          </p:val>
                                        </p:tav>
                                        <p:tav tm="100000">
                                          <p:val>
                                            <p:strVal val="#ppt_x"/>
                                          </p:val>
                                        </p:tav>
                                      </p:tavLst>
                                    </p:anim>
                                    <p:anim calcmode="lin" valueType="num">
                                      <p:cBhvr additive="base">
                                        <p:cTn id="8" dur="2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b="1" dirty="0" smtClean="0"/>
              <a:t>ई-प्रश्नोत्तरी</a:t>
            </a:r>
            <a:endParaRPr lang="en-IN" dirty="0"/>
          </a:p>
        </p:txBody>
      </p:sp>
      <p:sp>
        <p:nvSpPr>
          <p:cNvPr id="3" name="Content Placeholder 2"/>
          <p:cNvSpPr>
            <a:spLocks noGrp="1"/>
          </p:cNvSpPr>
          <p:nvPr>
            <p:ph idx="1"/>
          </p:nvPr>
        </p:nvSpPr>
        <p:spPr/>
        <p:txBody>
          <a:bodyPr>
            <a:normAutofit/>
          </a:bodyPr>
          <a:lstStyle/>
          <a:p>
            <a:r>
              <a:rPr lang="hi-IN" dirty="0" smtClean="0"/>
              <a:t> निम्न विषयों पर बड़ी संख्या में प्रश्नोत्तरी तैयार की गई है--</a:t>
            </a:r>
            <a:r>
              <a:rPr lang="en-IN" dirty="0" smtClean="0"/>
              <a:t> </a:t>
            </a:r>
            <a:r>
              <a:rPr lang="hi-IN" dirty="0" smtClean="0"/>
              <a:t> </a:t>
            </a:r>
            <a:endParaRPr lang="en-IN" dirty="0" smtClean="0"/>
          </a:p>
          <a:p>
            <a:r>
              <a:rPr lang="hi-IN" dirty="0" smtClean="0"/>
              <a:t>लाइफ साइंस, वनस्पति-विज्ञान, प्राणि-विज्ञान, रसायन विज्ञान, गणित, भौतिकी, कम्प्यूटर-साइंस, वाणिज्य, राजनीतिशास्त्र, हिन्दी, अंग्रेजी, इतिहास, संस्कृत तथा पंजाबी.ई-प्रश्नोत्तरी को विविध रूपों </a:t>
            </a:r>
          </a:p>
          <a:p>
            <a:pPr>
              <a:buNone/>
            </a:pPr>
            <a:r>
              <a:rPr lang="hi-IN" dirty="0" smtClean="0"/>
              <a:t> जैसे –बहुविकल्पीय प्रश्नों, रिक्त स्थानों की पूर्ति के रूप में तैयार किया गया.</a:t>
            </a:r>
            <a:r>
              <a:rPr lang="en-IN" dirty="0" smtClean="0"/>
              <a:t> </a:t>
            </a:r>
            <a:r>
              <a:rPr lang="hi-IN" dirty="0" smtClean="0"/>
              <a:t> </a:t>
            </a:r>
            <a:endParaRPr lang="en-IN" dirty="0" smtClean="0"/>
          </a:p>
          <a:p>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ई-व्याख्यान </a:t>
            </a:r>
            <a:endParaRPr lang="en-IN" dirty="0"/>
          </a:p>
        </p:txBody>
      </p:sp>
      <p:sp>
        <p:nvSpPr>
          <p:cNvPr id="3" name="Content Placeholder 2"/>
          <p:cNvSpPr>
            <a:spLocks noGrp="1"/>
          </p:cNvSpPr>
          <p:nvPr>
            <p:ph idx="1"/>
          </p:nvPr>
        </p:nvSpPr>
        <p:spPr/>
        <p:txBody>
          <a:bodyPr/>
          <a:lstStyle/>
          <a:p>
            <a:r>
              <a:rPr lang="hi-IN" dirty="0" smtClean="0"/>
              <a:t> ई-व्याख्यानों के अंतर्गत विविध अनुशासनों से सम्बद्ध विशिष्ट व्यक्तित्वों से बातचीत/साक्षात्कार के रूप में वीडियो तैयार किए गए.संस्थान के पास विद्यार्थियों के प्रयोग हेतु ऐसे अनेक व्याख्यान उपलब्ध हैं.</a:t>
            </a:r>
            <a:r>
              <a:rPr lang="en-IN" dirty="0" smtClean="0"/>
              <a:t> </a:t>
            </a:r>
            <a:r>
              <a:rPr lang="hi-IN" dirty="0" smtClean="0"/>
              <a:t> </a:t>
            </a:r>
            <a:endParaRPr lang="en-IN" dirty="0" smtClean="0"/>
          </a:p>
          <a:p>
            <a:r>
              <a:rPr lang="hi-IN" dirty="0" smtClean="0"/>
              <a:t>लघु अवधि(स्व-प्रायोजित)अंग्रेजी भाषा द्क्षता पाठ्यक्रम(ई.एल.पी.सी.)----(विद्यार्थियों हेतु</a:t>
            </a:r>
            <a:r>
              <a:rPr lang="en-IN" dirty="0" smtClean="0"/>
              <a:t> </a:t>
            </a:r>
            <a:r>
              <a:rPr lang="hi-IN" dirty="0" smtClean="0"/>
              <a:t>) </a:t>
            </a:r>
            <a:endParaRPr lang="en-IN" dirty="0" smtClean="0"/>
          </a:p>
          <a:p>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दक्षिण परिसर </a:t>
            </a:r>
            <a:endParaRPr lang="en-IN" dirty="0"/>
          </a:p>
        </p:txBody>
      </p:sp>
      <p:sp>
        <p:nvSpPr>
          <p:cNvPr id="3" name="Content Placeholder 2"/>
          <p:cNvSpPr>
            <a:spLocks noGrp="1"/>
          </p:cNvSpPr>
          <p:nvPr>
            <p:ph idx="1"/>
          </p:nvPr>
        </p:nvSpPr>
        <p:spPr/>
        <p:txBody>
          <a:bodyPr>
            <a:normAutofit lnSpcReduction="10000"/>
          </a:bodyPr>
          <a:lstStyle/>
          <a:p>
            <a:r>
              <a:rPr lang="hi-IN" dirty="0" smtClean="0"/>
              <a:t>2011-2012 सत्र के दौरान संस्थान के दक्षिण परिसर में निम्न गतिविधियों का आयोजन किया गया---</a:t>
            </a:r>
            <a:endParaRPr lang="en-IN" dirty="0" smtClean="0"/>
          </a:p>
          <a:p>
            <a:r>
              <a:rPr lang="hi-IN" dirty="0" smtClean="0"/>
              <a:t>*10 ई-पाठों का निर्माण </a:t>
            </a:r>
            <a:endParaRPr lang="en-IN" dirty="0" smtClean="0"/>
          </a:p>
          <a:p>
            <a:r>
              <a:rPr lang="hi-IN" dirty="0" smtClean="0"/>
              <a:t>*115 ई-पाठ लगभग प्रकाशन हेतु तैयार</a:t>
            </a:r>
            <a:endParaRPr lang="en-IN" dirty="0" smtClean="0"/>
          </a:p>
          <a:p>
            <a:r>
              <a:rPr lang="hi-IN" dirty="0" smtClean="0"/>
              <a:t>*638 ई-प्रश्नोत्तरी का निर्माण</a:t>
            </a:r>
            <a:endParaRPr lang="en-IN" dirty="0" smtClean="0"/>
          </a:p>
          <a:p>
            <a:r>
              <a:rPr lang="hi-IN" dirty="0" smtClean="0"/>
              <a:t>*2 साक्षात्कारों का वीडियो तैयार</a:t>
            </a:r>
            <a:endParaRPr lang="en-IN" dirty="0" smtClean="0"/>
          </a:p>
          <a:p>
            <a:r>
              <a:rPr lang="hi-IN" dirty="0" smtClean="0"/>
              <a:t>*17 कार्यशालाएं आयोजित तथा पाठ्यक्रम लेखकों की मीटिंग का आयोजन</a:t>
            </a:r>
            <a:endParaRPr lang="en-IN" dirty="0" smtClean="0"/>
          </a:p>
          <a:p>
            <a:r>
              <a:rPr lang="hi-IN" dirty="0" smtClean="0"/>
              <a:t>*11 पाठों तथा 8 साक्षात्कारों का हिन्दी अनुवाद</a:t>
            </a:r>
            <a:endParaRPr lang="en-IN" dirty="0" smtClean="0"/>
          </a:p>
          <a:p>
            <a:r>
              <a:rPr lang="hi-IN" dirty="0" smtClean="0"/>
              <a:t>*10 साक्षात्कारों का लिखित दस्तावेजीकरण</a:t>
            </a:r>
            <a:endParaRPr lang="en-IN" dirty="0" smtClean="0"/>
          </a:p>
          <a:p>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i-IN" dirty="0" smtClean="0"/>
              <a:t>ब्लॉग लेखन और फेसबुकिया बदलाव </a:t>
            </a:r>
            <a:endParaRPr lang="en-IN" dirty="0"/>
          </a:p>
        </p:txBody>
      </p:sp>
      <p:sp>
        <p:nvSpPr>
          <p:cNvPr id="3" name="Content Placeholder 2"/>
          <p:cNvSpPr>
            <a:spLocks noGrp="1"/>
          </p:cNvSpPr>
          <p:nvPr>
            <p:ph idx="1"/>
          </p:nvPr>
        </p:nvSpPr>
        <p:spPr/>
        <p:txBody>
          <a:bodyPr/>
          <a:lstStyle/>
          <a:p>
            <a:r>
              <a:rPr lang="hi-IN" dirty="0" smtClean="0"/>
              <a:t>अन्वेषण ब्लॉग—बी.टेक के विद्यार्थियों द्वारा आरम्भ </a:t>
            </a:r>
          </a:p>
          <a:p>
            <a:r>
              <a:rPr lang="hi-IN" dirty="0" smtClean="0"/>
              <a:t>फेसबुक की यात्रा में फोटो शेयरिंग से लेकर कंटेंट शेयरिंग तक का विकास </a:t>
            </a:r>
          </a:p>
          <a:p>
            <a:r>
              <a:rPr lang="hi-IN" dirty="0" smtClean="0"/>
              <a:t>बी.टेक के विद्यार्थियों द्वारा हिंदी साहित्य में हस्तक्षेप और विकास </a:t>
            </a:r>
          </a:p>
          <a:p>
            <a:r>
              <a:rPr lang="hi-IN" dirty="0" smtClean="0"/>
              <a:t>ग़ालिब से लेकर नज़ीर और गजल से लेकर गीत तक का विकास </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तकनीक –एक सहयोगी </a:t>
            </a:r>
            <a:endParaRPr lang="en-IN" dirty="0"/>
          </a:p>
        </p:txBody>
      </p:sp>
      <p:sp>
        <p:nvSpPr>
          <p:cNvPr id="3" name="Content Placeholder 2"/>
          <p:cNvSpPr>
            <a:spLocks noGrp="1"/>
          </p:cNvSpPr>
          <p:nvPr>
            <p:ph idx="1"/>
          </p:nvPr>
        </p:nvSpPr>
        <p:spPr/>
        <p:txBody>
          <a:bodyPr>
            <a:normAutofit/>
          </a:bodyPr>
          <a:lstStyle/>
          <a:p>
            <a:r>
              <a:rPr lang="hi-IN" dirty="0" smtClean="0"/>
              <a:t>तकनीक मित्र अधिक </a:t>
            </a:r>
          </a:p>
          <a:p>
            <a:r>
              <a:rPr lang="hi-IN" dirty="0" smtClean="0"/>
              <a:t>पूर्वाग्रह का त्याग आवश्यक </a:t>
            </a:r>
          </a:p>
          <a:p>
            <a:r>
              <a:rPr lang="hi-IN" dirty="0" smtClean="0"/>
              <a:t>यूनीकोड का प्रयोग हर भाषा में संभव </a:t>
            </a:r>
          </a:p>
          <a:p>
            <a:r>
              <a:rPr lang="hi-IN" dirty="0" smtClean="0"/>
              <a:t>हिंदी की वैज्ञानिकता के कारण सहज और तकनीक में सहायक </a:t>
            </a:r>
          </a:p>
          <a:p>
            <a:r>
              <a:rPr lang="hi-IN" dirty="0" smtClean="0"/>
              <a:t>ई-मेल का प्रयोग तकनीक की देन </a:t>
            </a:r>
          </a:p>
          <a:p>
            <a:r>
              <a:rPr lang="hi-IN" dirty="0" smtClean="0"/>
              <a:t>भाषा का विकास केवल वायवी नहीं हो सकता. तकनीक से मित्रता आवश्यक </a:t>
            </a:r>
          </a:p>
          <a:p>
            <a:r>
              <a:rPr lang="hi-IN" dirty="0" smtClean="0"/>
              <a:t>अंग्रेजी की-बोर्ड भी सहायक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बस इतना ही कि....</a:t>
            </a:r>
            <a:endParaRPr lang="en-IN" dirty="0"/>
          </a:p>
        </p:txBody>
      </p:sp>
      <p:sp>
        <p:nvSpPr>
          <p:cNvPr id="3" name="Content Placeholder 2"/>
          <p:cNvSpPr>
            <a:spLocks noGrp="1"/>
          </p:cNvSpPr>
          <p:nvPr>
            <p:ph idx="1"/>
          </p:nvPr>
        </p:nvSpPr>
        <p:spPr/>
        <p:txBody>
          <a:bodyPr>
            <a:normAutofit fontScale="47500" lnSpcReduction="20000"/>
          </a:bodyPr>
          <a:lstStyle/>
          <a:p>
            <a:pPr>
              <a:buNone/>
            </a:pPr>
            <a:endParaRPr lang="hi-IN" dirty="0" smtClean="0"/>
          </a:p>
          <a:p>
            <a:pPr>
              <a:buNone/>
            </a:pPr>
            <a:endParaRPr lang="hi-IN" dirty="0" smtClean="0"/>
          </a:p>
          <a:p>
            <a:pPr>
              <a:buNone/>
            </a:pPr>
            <a:r>
              <a:rPr lang="hi-IN" dirty="0" smtClean="0"/>
              <a:t>     हिचक भी है बस जरा सी ए दिल में </a:t>
            </a:r>
          </a:p>
          <a:p>
            <a:pPr>
              <a:buNone/>
            </a:pPr>
            <a:r>
              <a:rPr lang="hi-IN" dirty="0" smtClean="0"/>
              <a:t> यूँ कोई सहारा सा देके भी दे के चढ़ा दे तो मंच हमारा है...</a:t>
            </a:r>
          </a:p>
          <a:p>
            <a:pPr>
              <a:buNone/>
            </a:pPr>
            <a:r>
              <a:rPr lang="hi-IN" dirty="0" smtClean="0"/>
              <a:t>  तकनीक की भी आवश्यकता इसी कार्य के लिए है ...</a:t>
            </a:r>
          </a:p>
          <a:p>
            <a:pPr lvl="2">
              <a:lnSpc>
                <a:spcPct val="120000"/>
              </a:lnSpc>
              <a:spcBef>
                <a:spcPts val="0"/>
              </a:spcBef>
              <a:buNone/>
            </a:pPr>
            <a:r>
              <a:rPr lang="hi-IN" sz="3000" dirty="0" smtClean="0"/>
              <a:t>                 </a:t>
            </a:r>
          </a:p>
          <a:p>
            <a:pPr lvl="2">
              <a:lnSpc>
                <a:spcPct val="120000"/>
              </a:lnSpc>
              <a:spcBef>
                <a:spcPts val="0"/>
              </a:spcBef>
              <a:buNone/>
            </a:pPr>
            <a:r>
              <a:rPr lang="hi-IN" sz="3000" dirty="0" smtClean="0"/>
              <a:t>                      </a:t>
            </a:r>
          </a:p>
          <a:p>
            <a:pPr lvl="2">
              <a:lnSpc>
                <a:spcPct val="120000"/>
              </a:lnSpc>
              <a:spcBef>
                <a:spcPts val="0"/>
              </a:spcBef>
              <a:buNone/>
            </a:pPr>
            <a:endParaRPr lang="hi-IN" sz="3000" dirty="0" smtClean="0"/>
          </a:p>
          <a:p>
            <a:pPr lvl="2">
              <a:lnSpc>
                <a:spcPct val="120000"/>
              </a:lnSpc>
              <a:spcBef>
                <a:spcPts val="0"/>
              </a:spcBef>
              <a:buNone/>
            </a:pPr>
            <a:endParaRPr lang="hi-IN" sz="3000" dirty="0" smtClean="0"/>
          </a:p>
          <a:p>
            <a:pPr lvl="2">
              <a:lnSpc>
                <a:spcPct val="120000"/>
              </a:lnSpc>
              <a:spcBef>
                <a:spcPts val="0"/>
              </a:spcBef>
              <a:buNone/>
            </a:pPr>
            <a:endParaRPr lang="hi-IN" sz="3000" dirty="0" smtClean="0"/>
          </a:p>
          <a:p>
            <a:pPr lvl="2">
              <a:lnSpc>
                <a:spcPct val="120000"/>
              </a:lnSpc>
              <a:spcBef>
                <a:spcPts val="0"/>
              </a:spcBef>
              <a:buNone/>
            </a:pPr>
            <a:r>
              <a:rPr lang="hi-IN" sz="3000" dirty="0" smtClean="0"/>
              <a:t>                       ये नन्हीं पंखुरियाँ ,</a:t>
            </a:r>
          </a:p>
          <a:p>
            <a:pPr lvl="2">
              <a:lnSpc>
                <a:spcPct val="120000"/>
              </a:lnSpc>
              <a:spcBef>
                <a:spcPts val="0"/>
              </a:spcBef>
              <a:buNone/>
            </a:pPr>
            <a:r>
              <a:rPr lang="hi-IN" sz="3000" dirty="0" smtClean="0"/>
              <a:t>     		 जिनके रेशों में ,</a:t>
            </a:r>
            <a:endParaRPr lang="en-IN" sz="3000" dirty="0" smtClean="0"/>
          </a:p>
          <a:p>
            <a:pPr lvl="2">
              <a:lnSpc>
                <a:spcPct val="120000"/>
              </a:lnSpc>
              <a:spcBef>
                <a:spcPts val="0"/>
              </a:spcBef>
              <a:buNone/>
            </a:pPr>
            <a:r>
              <a:rPr lang="hi-IN" sz="3000" dirty="0" smtClean="0"/>
              <a:t>   	        ताजगी का रस ,</a:t>
            </a:r>
            <a:r>
              <a:rPr lang="en-US" sz="3000" dirty="0" smtClean="0"/>
              <a:t> </a:t>
            </a:r>
            <a:endParaRPr lang="hi-IN" sz="3000" dirty="0" smtClean="0"/>
          </a:p>
          <a:p>
            <a:pPr lvl="2">
              <a:lnSpc>
                <a:spcPct val="120000"/>
              </a:lnSpc>
              <a:spcBef>
                <a:spcPts val="0"/>
              </a:spcBef>
              <a:buNone/>
            </a:pPr>
            <a:r>
              <a:rPr lang="hi-IN" sz="3000" dirty="0" smtClean="0"/>
              <a:t>         अभी पूरी तौर से प्रवाहित नहीं हुआ है , </a:t>
            </a:r>
          </a:p>
          <a:p>
            <a:pPr lvl="2">
              <a:lnSpc>
                <a:spcPct val="120000"/>
              </a:lnSpc>
              <a:buNone/>
            </a:pPr>
            <a:r>
              <a:rPr lang="hi-IN" sz="3000" dirty="0" smtClean="0"/>
              <a:t>            वे रंग जो अभी निखरे नहीं हैं ,</a:t>
            </a:r>
            <a:endParaRPr lang="en-IN" sz="3000" dirty="0" smtClean="0"/>
          </a:p>
          <a:p>
            <a:pPr>
              <a:lnSpc>
                <a:spcPct val="120000"/>
              </a:lnSpc>
              <a:buNone/>
            </a:pPr>
            <a:r>
              <a:rPr lang="hi-IN" sz="3000" dirty="0" smtClean="0"/>
              <a:t>                    </a:t>
            </a:r>
            <a:r>
              <a:rPr lang="en-US" sz="3000" dirty="0" smtClean="0"/>
              <a:t> </a:t>
            </a:r>
            <a:r>
              <a:rPr lang="hi-IN" sz="3000" dirty="0" smtClean="0"/>
              <a:t>वह सुरभि जो अभी </a:t>
            </a:r>
            <a:r>
              <a:rPr lang="en-US" sz="3000" dirty="0" smtClean="0"/>
              <a:t> </a:t>
            </a:r>
            <a:endParaRPr lang="en-IN" sz="3000" dirty="0" smtClean="0"/>
          </a:p>
          <a:p>
            <a:pPr lvl="2">
              <a:lnSpc>
                <a:spcPct val="120000"/>
              </a:lnSpc>
              <a:buNone/>
            </a:pPr>
            <a:r>
              <a:rPr lang="hi-IN" sz="3000" dirty="0" smtClean="0"/>
              <a:t>             अपने में ही कसी लिपटी हैं </a:t>
            </a:r>
            <a:r>
              <a:rPr lang="en-US" sz="3000" dirty="0" smtClean="0"/>
              <a:t> </a:t>
            </a:r>
            <a:endParaRPr lang="en-IN" sz="3000" dirty="0" smtClean="0"/>
          </a:p>
          <a:p>
            <a:pPr lvl="2">
              <a:lnSpc>
                <a:spcPct val="120000"/>
              </a:lnSpc>
              <a:buNone/>
            </a:pPr>
            <a:r>
              <a:rPr lang="hi-IN" sz="3000" dirty="0" smtClean="0"/>
              <a:t>               मैं वसीयत करती हूँ</a:t>
            </a:r>
            <a:r>
              <a:rPr lang="en-US" sz="3000" dirty="0" smtClean="0"/>
              <a:t> </a:t>
            </a:r>
            <a:endParaRPr lang="en-IN" sz="3000" dirty="0" smtClean="0"/>
          </a:p>
          <a:p>
            <a:pPr lvl="2">
              <a:lnSpc>
                <a:spcPct val="120000"/>
              </a:lnSpc>
              <a:buNone/>
            </a:pPr>
            <a:r>
              <a:rPr lang="hi-IN" sz="3000" dirty="0" smtClean="0"/>
              <a:t>             उस युवा पीढ़ी के नाम .</a:t>
            </a:r>
            <a:endParaRPr lang="en-IN" sz="3000" dirty="0" smtClean="0"/>
          </a:p>
          <a:p>
            <a:pPr>
              <a:lnSpc>
                <a:spcPct val="120000"/>
              </a:lnSpc>
              <a:spcBef>
                <a:spcPts val="0"/>
              </a:spcBef>
            </a:pPr>
            <a:endParaRPr lang="en-IN" sz="3000" dirty="0" smtClean="0"/>
          </a:p>
          <a:p>
            <a:pPr>
              <a:buNone/>
            </a:pPr>
            <a:endParaRPr lang="hi-IN" dirty="0" smtClean="0"/>
          </a:p>
          <a:p>
            <a:pPr>
              <a:buNone/>
            </a:pPr>
            <a:endParaRPr lang="hi-IN" dirty="0" smtClean="0"/>
          </a:p>
          <a:p>
            <a:pPr>
              <a:buNone/>
            </a:pPr>
            <a:endParaRPr lang="hi-IN" dirty="0" smtClean="0"/>
          </a:p>
          <a:p>
            <a:pPr>
              <a:buNone/>
            </a:pPr>
            <a:endParaRPr lang="en-IN" dirty="0"/>
          </a:p>
        </p:txBody>
      </p:sp>
      <p:pic>
        <p:nvPicPr>
          <p:cNvPr id="4" name="Picture 2" descr="C:\Users\Public\Pictures\imagesCAWSPI32.jpg"/>
          <p:cNvPicPr>
            <a:picLocks noChangeAspect="1" noChangeArrowheads="1"/>
          </p:cNvPicPr>
          <p:nvPr/>
        </p:nvPicPr>
        <p:blipFill>
          <a:blip r:embed="rId2"/>
          <a:srcRect/>
          <a:stretch>
            <a:fillRect/>
          </a:stretch>
        </p:blipFill>
        <p:spPr bwMode="auto">
          <a:xfrm>
            <a:off x="5572132" y="1928802"/>
            <a:ext cx="2552700" cy="17859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blinds(horizontal)">
                                      <p:cBhvr>
                                        <p:cTn id="20" dur="500"/>
                                        <p:tgtEl>
                                          <p:spTgt spid="3">
                                            <p:txEl>
                                              <p:pRg st="5" end="5"/>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linds(horizontal)">
                                      <p:cBhvr>
                                        <p:cTn id="23" dur="500"/>
                                        <p:tgtEl>
                                          <p:spTgt spid="3">
                                            <p:txEl>
                                              <p:pRg st="6" end="6"/>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3">
                                            <p:txEl>
                                              <p:pRg st="10" end="10"/>
                                            </p:txEl>
                                          </p:spTgt>
                                        </p:tgtEl>
                                        <p:attrNameLst>
                                          <p:attrName>style.visibility</p:attrName>
                                        </p:attrNameLst>
                                      </p:cBhvr>
                                      <p:to>
                                        <p:strVal val="visible"/>
                                      </p:to>
                                    </p:set>
                                    <p:animEffect transition="in" filter="blinds(horizontal)">
                                      <p:cBhvr>
                                        <p:cTn id="26" dur="500"/>
                                        <p:tgtEl>
                                          <p:spTgt spid="3">
                                            <p:txEl>
                                              <p:pRg st="10" end="10"/>
                                            </p:txEl>
                                          </p:spTgt>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animEffect transition="in" filter="blinds(horizontal)">
                                      <p:cBhvr>
                                        <p:cTn id="29" dur="500"/>
                                        <p:tgtEl>
                                          <p:spTgt spid="3">
                                            <p:txEl>
                                              <p:pRg st="11" end="11"/>
                                            </p:txEl>
                                          </p:spTgt>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3">
                                            <p:txEl>
                                              <p:pRg st="12" end="12"/>
                                            </p:txEl>
                                          </p:spTgt>
                                        </p:tgtEl>
                                        <p:attrNameLst>
                                          <p:attrName>style.visibility</p:attrName>
                                        </p:attrNameLst>
                                      </p:cBhvr>
                                      <p:to>
                                        <p:strVal val="visible"/>
                                      </p:to>
                                    </p:set>
                                    <p:animEffect transition="in" filter="blinds(horizontal)">
                                      <p:cBhvr>
                                        <p:cTn id="32" dur="500"/>
                                        <p:tgtEl>
                                          <p:spTgt spid="3">
                                            <p:txEl>
                                              <p:pRg st="12" end="12"/>
                                            </p:txEl>
                                          </p:spTgt>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animEffect transition="in" filter="blinds(horizontal)">
                                      <p:cBhvr>
                                        <p:cTn id="35" dur="500"/>
                                        <p:tgtEl>
                                          <p:spTgt spid="3">
                                            <p:txEl>
                                              <p:pRg st="13" end="13"/>
                                            </p:txEl>
                                          </p:spTgt>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3">
                                            <p:txEl>
                                              <p:pRg st="14" end="14"/>
                                            </p:txEl>
                                          </p:spTgt>
                                        </p:tgtEl>
                                        <p:attrNameLst>
                                          <p:attrName>style.visibility</p:attrName>
                                        </p:attrNameLst>
                                      </p:cBhvr>
                                      <p:to>
                                        <p:strVal val="visible"/>
                                      </p:to>
                                    </p:set>
                                    <p:animEffect transition="in" filter="blinds(horizontal)">
                                      <p:cBhvr>
                                        <p:cTn id="38" dur="500"/>
                                        <p:tgtEl>
                                          <p:spTgt spid="3">
                                            <p:txEl>
                                              <p:pRg st="14" end="1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animEffect transition="in" filter="blinds(horizontal)">
                                      <p:cBhvr>
                                        <p:cTn id="43" dur="500"/>
                                        <p:tgtEl>
                                          <p:spTgt spid="3">
                                            <p:txEl>
                                              <p:pRg st="15" end="15"/>
                                            </p:txEl>
                                          </p:spTgt>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3">
                                            <p:txEl>
                                              <p:pRg st="16" end="16"/>
                                            </p:txEl>
                                          </p:spTgt>
                                        </p:tgtEl>
                                        <p:attrNameLst>
                                          <p:attrName>style.visibility</p:attrName>
                                        </p:attrNameLst>
                                      </p:cBhvr>
                                      <p:to>
                                        <p:strVal val="visible"/>
                                      </p:to>
                                    </p:set>
                                    <p:animEffect transition="in" filter="blinds(horizontal)">
                                      <p:cBhvr>
                                        <p:cTn id="46" dur="500"/>
                                        <p:tgtEl>
                                          <p:spTgt spid="3">
                                            <p:txEl>
                                              <p:pRg st="16" end="16"/>
                                            </p:txEl>
                                          </p:spTgt>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3">
                                            <p:txEl>
                                              <p:pRg st="17" end="17"/>
                                            </p:txEl>
                                          </p:spTgt>
                                        </p:tgtEl>
                                        <p:attrNameLst>
                                          <p:attrName>style.visibility</p:attrName>
                                        </p:attrNameLst>
                                      </p:cBhvr>
                                      <p:to>
                                        <p:strVal val="visible"/>
                                      </p:to>
                                    </p:set>
                                    <p:animEffect transition="in" filter="blinds(horizontal)">
                                      <p:cBhvr>
                                        <p:cTn id="49" dur="500"/>
                                        <p:tgtEl>
                                          <p:spTgt spid="3">
                                            <p:txEl>
                                              <p:pRg st="17" end="17"/>
                                            </p:txEl>
                                          </p:spTgt>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3">
                                            <p:txEl>
                                              <p:pRg st="18" end="18"/>
                                            </p:txEl>
                                          </p:spTgt>
                                        </p:tgtEl>
                                        <p:attrNameLst>
                                          <p:attrName>style.visibility</p:attrName>
                                        </p:attrNameLst>
                                      </p:cBhvr>
                                      <p:to>
                                        <p:strVal val="visible"/>
                                      </p:to>
                                    </p:set>
                                    <p:animEffect transition="in" filter="blinds(horizontal)">
                                      <p:cBhvr>
                                        <p:cTn id="52" dur="500"/>
                                        <p:tgtEl>
                                          <p:spTgt spid="3">
                                            <p:txEl>
                                              <p:pRg st="18" end="1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1" nodeType="clickEffect">
                                  <p:stCondLst>
                                    <p:cond delay="0"/>
                                  </p:stCondLst>
                                  <p:childTnLst>
                                    <p:set>
                                      <p:cBhvr>
                                        <p:cTn id="56" dur="1" fill="hold">
                                          <p:stCondLst>
                                            <p:cond delay="0"/>
                                          </p:stCondLst>
                                        </p:cTn>
                                        <p:tgtEl>
                                          <p:spTgt spid="3">
                                            <p:txEl>
                                              <p:pRg st="2" end="2"/>
                                            </p:txEl>
                                          </p:spTgt>
                                        </p:tgtEl>
                                        <p:attrNameLst>
                                          <p:attrName>style.visibility</p:attrName>
                                        </p:attrNameLst>
                                      </p:cBhvr>
                                      <p:to>
                                        <p:strVal val="visible"/>
                                      </p:to>
                                    </p:set>
                                    <p:animEffect transition="in" filter="blinds(horizontal)">
                                      <p:cBhvr>
                                        <p:cTn id="57" dur="500"/>
                                        <p:tgtEl>
                                          <p:spTgt spid="3">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1" nodeType="clickEffect">
                                  <p:stCondLst>
                                    <p:cond delay="0"/>
                                  </p:stCondLst>
                                  <p:childTnLst>
                                    <p:set>
                                      <p:cBhvr>
                                        <p:cTn id="61" dur="1" fill="hold">
                                          <p:stCondLst>
                                            <p:cond delay="0"/>
                                          </p:stCondLst>
                                        </p:cTn>
                                        <p:tgtEl>
                                          <p:spTgt spid="3">
                                            <p:txEl>
                                              <p:pRg st="3" end="3"/>
                                            </p:txEl>
                                          </p:spTgt>
                                        </p:tgtEl>
                                        <p:attrNameLst>
                                          <p:attrName>style.visibility</p:attrName>
                                        </p:attrNameLst>
                                      </p:cBhvr>
                                      <p:to>
                                        <p:strVal val="visible"/>
                                      </p:to>
                                    </p:set>
                                    <p:animEffect transition="in" filter="blinds(horizontal)">
                                      <p:cBhvr>
                                        <p:cTn id="62" dur="500"/>
                                        <p:tgtEl>
                                          <p:spTgt spid="3">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1" nodeType="clickEffect">
                                  <p:stCondLst>
                                    <p:cond delay="0"/>
                                  </p:stCondLst>
                                  <p:childTnLst>
                                    <p:set>
                                      <p:cBhvr>
                                        <p:cTn id="66" dur="1" fill="hold">
                                          <p:stCondLst>
                                            <p:cond delay="0"/>
                                          </p:stCondLst>
                                        </p:cTn>
                                        <p:tgtEl>
                                          <p:spTgt spid="3">
                                            <p:txEl>
                                              <p:pRg st="4" end="4"/>
                                            </p:txEl>
                                          </p:spTgt>
                                        </p:tgtEl>
                                        <p:attrNameLst>
                                          <p:attrName>style.visibility</p:attrName>
                                        </p:attrNameLst>
                                      </p:cBhvr>
                                      <p:to>
                                        <p:strVal val="visible"/>
                                      </p:to>
                                    </p:set>
                                    <p:animEffect transition="in" filter="blinds(horizontal)">
                                      <p:cBhvr>
                                        <p:cTn id="67" dur="500"/>
                                        <p:tgtEl>
                                          <p:spTgt spid="3">
                                            <p:txEl>
                                              <p:pRg st="4" end="4"/>
                                            </p:txEl>
                                          </p:spTgt>
                                        </p:tgtEl>
                                      </p:cBhvr>
                                    </p:animEffect>
                                  </p:childTnLst>
                                </p:cTn>
                              </p:par>
                              <p:par>
                                <p:cTn id="68" presetID="3" presetClass="entr" presetSubtype="10" fill="hold" grpId="1" nodeType="withEffect">
                                  <p:stCondLst>
                                    <p:cond delay="0"/>
                                  </p:stCondLst>
                                  <p:childTnLst>
                                    <p:set>
                                      <p:cBhvr>
                                        <p:cTn id="69" dur="1" fill="hold">
                                          <p:stCondLst>
                                            <p:cond delay="0"/>
                                          </p:stCondLst>
                                        </p:cTn>
                                        <p:tgtEl>
                                          <p:spTgt spid="3">
                                            <p:txEl>
                                              <p:pRg st="5" end="5"/>
                                            </p:txEl>
                                          </p:spTgt>
                                        </p:tgtEl>
                                        <p:attrNameLst>
                                          <p:attrName>style.visibility</p:attrName>
                                        </p:attrNameLst>
                                      </p:cBhvr>
                                      <p:to>
                                        <p:strVal val="visible"/>
                                      </p:to>
                                    </p:set>
                                    <p:animEffect transition="in" filter="blinds(horizontal)">
                                      <p:cBhvr>
                                        <p:cTn id="70" dur="500"/>
                                        <p:tgtEl>
                                          <p:spTgt spid="3">
                                            <p:txEl>
                                              <p:pRg st="5" end="5"/>
                                            </p:txEl>
                                          </p:spTgt>
                                        </p:tgtEl>
                                      </p:cBhvr>
                                    </p:animEffect>
                                  </p:childTnLst>
                                </p:cTn>
                              </p:par>
                              <p:par>
                                <p:cTn id="71" presetID="3" presetClass="entr" presetSubtype="10" fill="hold" grpId="1" nodeType="withEffect">
                                  <p:stCondLst>
                                    <p:cond delay="0"/>
                                  </p:stCondLst>
                                  <p:childTnLst>
                                    <p:set>
                                      <p:cBhvr>
                                        <p:cTn id="72" dur="1" fill="hold">
                                          <p:stCondLst>
                                            <p:cond delay="0"/>
                                          </p:stCondLst>
                                        </p:cTn>
                                        <p:tgtEl>
                                          <p:spTgt spid="3">
                                            <p:txEl>
                                              <p:pRg st="6" end="6"/>
                                            </p:txEl>
                                          </p:spTgt>
                                        </p:tgtEl>
                                        <p:attrNameLst>
                                          <p:attrName>style.visibility</p:attrName>
                                        </p:attrNameLst>
                                      </p:cBhvr>
                                      <p:to>
                                        <p:strVal val="visible"/>
                                      </p:to>
                                    </p:set>
                                    <p:animEffect transition="in" filter="blinds(horizontal)">
                                      <p:cBhvr>
                                        <p:cTn id="73" dur="500"/>
                                        <p:tgtEl>
                                          <p:spTgt spid="3">
                                            <p:txEl>
                                              <p:pRg st="6" end="6"/>
                                            </p:txEl>
                                          </p:spTgt>
                                        </p:tgtEl>
                                      </p:cBhvr>
                                    </p:animEffect>
                                  </p:childTnLst>
                                </p:cTn>
                              </p:par>
                              <p:par>
                                <p:cTn id="74" presetID="3" presetClass="entr" presetSubtype="10" fill="hold" grpId="1" nodeType="withEffect">
                                  <p:stCondLst>
                                    <p:cond delay="0"/>
                                  </p:stCondLst>
                                  <p:childTnLst>
                                    <p:set>
                                      <p:cBhvr>
                                        <p:cTn id="75" dur="1" fill="hold">
                                          <p:stCondLst>
                                            <p:cond delay="0"/>
                                          </p:stCondLst>
                                        </p:cTn>
                                        <p:tgtEl>
                                          <p:spTgt spid="3">
                                            <p:txEl>
                                              <p:pRg st="10" end="10"/>
                                            </p:txEl>
                                          </p:spTgt>
                                        </p:tgtEl>
                                        <p:attrNameLst>
                                          <p:attrName>style.visibility</p:attrName>
                                        </p:attrNameLst>
                                      </p:cBhvr>
                                      <p:to>
                                        <p:strVal val="visible"/>
                                      </p:to>
                                    </p:set>
                                    <p:animEffect transition="in" filter="blinds(horizontal)">
                                      <p:cBhvr>
                                        <p:cTn id="76" dur="500"/>
                                        <p:tgtEl>
                                          <p:spTgt spid="3">
                                            <p:txEl>
                                              <p:pRg st="10" end="10"/>
                                            </p:txEl>
                                          </p:spTgt>
                                        </p:tgtEl>
                                      </p:cBhvr>
                                    </p:animEffect>
                                  </p:childTnLst>
                                </p:cTn>
                              </p:par>
                              <p:par>
                                <p:cTn id="77" presetID="3" presetClass="entr" presetSubtype="10" fill="hold" grpId="1" nodeType="with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Effect transition="in" filter="blinds(horizontal)">
                                      <p:cBhvr>
                                        <p:cTn id="79" dur="500"/>
                                        <p:tgtEl>
                                          <p:spTgt spid="3">
                                            <p:txEl>
                                              <p:pRg st="11" end="11"/>
                                            </p:txEl>
                                          </p:spTgt>
                                        </p:tgtEl>
                                      </p:cBhvr>
                                    </p:animEffect>
                                  </p:childTnLst>
                                </p:cTn>
                              </p:par>
                              <p:par>
                                <p:cTn id="80" presetID="3" presetClass="entr" presetSubtype="10" fill="hold" grpId="1" nodeType="withEffect">
                                  <p:stCondLst>
                                    <p:cond delay="0"/>
                                  </p:stCondLst>
                                  <p:childTnLst>
                                    <p:set>
                                      <p:cBhvr>
                                        <p:cTn id="81" dur="1" fill="hold">
                                          <p:stCondLst>
                                            <p:cond delay="0"/>
                                          </p:stCondLst>
                                        </p:cTn>
                                        <p:tgtEl>
                                          <p:spTgt spid="3">
                                            <p:txEl>
                                              <p:pRg st="12" end="12"/>
                                            </p:txEl>
                                          </p:spTgt>
                                        </p:tgtEl>
                                        <p:attrNameLst>
                                          <p:attrName>style.visibility</p:attrName>
                                        </p:attrNameLst>
                                      </p:cBhvr>
                                      <p:to>
                                        <p:strVal val="visible"/>
                                      </p:to>
                                    </p:set>
                                    <p:animEffect transition="in" filter="blinds(horizontal)">
                                      <p:cBhvr>
                                        <p:cTn id="82" dur="500"/>
                                        <p:tgtEl>
                                          <p:spTgt spid="3">
                                            <p:txEl>
                                              <p:pRg st="12" end="12"/>
                                            </p:txEl>
                                          </p:spTgt>
                                        </p:tgtEl>
                                      </p:cBhvr>
                                    </p:animEffect>
                                  </p:childTnLst>
                                </p:cTn>
                              </p:par>
                              <p:par>
                                <p:cTn id="83" presetID="3" presetClass="entr" presetSubtype="10" fill="hold" grpId="1" nodeType="with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Effect transition="in" filter="blinds(horizontal)">
                                      <p:cBhvr>
                                        <p:cTn id="85" dur="500"/>
                                        <p:tgtEl>
                                          <p:spTgt spid="3">
                                            <p:txEl>
                                              <p:pRg st="13" end="13"/>
                                            </p:txEl>
                                          </p:spTgt>
                                        </p:tgtEl>
                                      </p:cBhvr>
                                    </p:animEffect>
                                  </p:childTnLst>
                                </p:cTn>
                              </p:par>
                              <p:par>
                                <p:cTn id="86" presetID="3" presetClass="entr" presetSubtype="10" fill="hold" grpId="1" nodeType="withEffect">
                                  <p:stCondLst>
                                    <p:cond delay="0"/>
                                  </p:stCondLst>
                                  <p:childTnLst>
                                    <p:set>
                                      <p:cBhvr>
                                        <p:cTn id="87" dur="1" fill="hold">
                                          <p:stCondLst>
                                            <p:cond delay="0"/>
                                          </p:stCondLst>
                                        </p:cTn>
                                        <p:tgtEl>
                                          <p:spTgt spid="3">
                                            <p:txEl>
                                              <p:pRg st="14" end="14"/>
                                            </p:txEl>
                                          </p:spTgt>
                                        </p:tgtEl>
                                        <p:attrNameLst>
                                          <p:attrName>style.visibility</p:attrName>
                                        </p:attrNameLst>
                                      </p:cBhvr>
                                      <p:to>
                                        <p:strVal val="visible"/>
                                      </p:to>
                                    </p:set>
                                    <p:animEffect transition="in" filter="blinds(horizontal)">
                                      <p:cBhvr>
                                        <p:cTn id="88" dur="500"/>
                                        <p:tgtEl>
                                          <p:spTgt spid="3">
                                            <p:txEl>
                                              <p:pRg st="14" end="14"/>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3" presetClass="entr" presetSubtype="10" fill="hold" grpId="1" nodeType="clickEffect">
                                  <p:stCondLst>
                                    <p:cond delay="0"/>
                                  </p:stCondLst>
                                  <p:childTnLst>
                                    <p:set>
                                      <p:cBhvr>
                                        <p:cTn id="92" dur="1" fill="hold">
                                          <p:stCondLst>
                                            <p:cond delay="0"/>
                                          </p:stCondLst>
                                        </p:cTn>
                                        <p:tgtEl>
                                          <p:spTgt spid="3">
                                            <p:txEl>
                                              <p:pRg st="15" end="15"/>
                                            </p:txEl>
                                          </p:spTgt>
                                        </p:tgtEl>
                                        <p:attrNameLst>
                                          <p:attrName>style.visibility</p:attrName>
                                        </p:attrNameLst>
                                      </p:cBhvr>
                                      <p:to>
                                        <p:strVal val="visible"/>
                                      </p:to>
                                    </p:set>
                                    <p:animEffect transition="in" filter="blinds(horizontal)">
                                      <p:cBhvr>
                                        <p:cTn id="93" dur="500"/>
                                        <p:tgtEl>
                                          <p:spTgt spid="3">
                                            <p:txEl>
                                              <p:pRg st="15" end="15"/>
                                            </p:txEl>
                                          </p:spTgt>
                                        </p:tgtEl>
                                      </p:cBhvr>
                                    </p:animEffect>
                                  </p:childTnLst>
                                </p:cTn>
                              </p:par>
                              <p:par>
                                <p:cTn id="94" presetID="3" presetClass="entr" presetSubtype="10" fill="hold" grpId="1" nodeType="withEffect">
                                  <p:stCondLst>
                                    <p:cond delay="0"/>
                                  </p:stCondLst>
                                  <p:childTnLst>
                                    <p:set>
                                      <p:cBhvr>
                                        <p:cTn id="95" dur="1" fill="hold">
                                          <p:stCondLst>
                                            <p:cond delay="0"/>
                                          </p:stCondLst>
                                        </p:cTn>
                                        <p:tgtEl>
                                          <p:spTgt spid="3">
                                            <p:txEl>
                                              <p:pRg st="16" end="16"/>
                                            </p:txEl>
                                          </p:spTgt>
                                        </p:tgtEl>
                                        <p:attrNameLst>
                                          <p:attrName>style.visibility</p:attrName>
                                        </p:attrNameLst>
                                      </p:cBhvr>
                                      <p:to>
                                        <p:strVal val="visible"/>
                                      </p:to>
                                    </p:set>
                                    <p:animEffect transition="in" filter="blinds(horizontal)">
                                      <p:cBhvr>
                                        <p:cTn id="96" dur="500"/>
                                        <p:tgtEl>
                                          <p:spTgt spid="3">
                                            <p:txEl>
                                              <p:pRg st="16" end="16"/>
                                            </p:txEl>
                                          </p:spTgt>
                                        </p:tgtEl>
                                      </p:cBhvr>
                                    </p:animEffect>
                                  </p:childTnLst>
                                </p:cTn>
                              </p:par>
                              <p:par>
                                <p:cTn id="97" presetID="3" presetClass="entr" presetSubtype="10" fill="hold" grpId="1" nodeType="withEffect">
                                  <p:stCondLst>
                                    <p:cond delay="0"/>
                                  </p:stCondLst>
                                  <p:childTnLst>
                                    <p:set>
                                      <p:cBhvr>
                                        <p:cTn id="98" dur="1" fill="hold">
                                          <p:stCondLst>
                                            <p:cond delay="0"/>
                                          </p:stCondLst>
                                        </p:cTn>
                                        <p:tgtEl>
                                          <p:spTgt spid="3">
                                            <p:txEl>
                                              <p:pRg st="17" end="17"/>
                                            </p:txEl>
                                          </p:spTgt>
                                        </p:tgtEl>
                                        <p:attrNameLst>
                                          <p:attrName>style.visibility</p:attrName>
                                        </p:attrNameLst>
                                      </p:cBhvr>
                                      <p:to>
                                        <p:strVal val="visible"/>
                                      </p:to>
                                    </p:set>
                                    <p:animEffect transition="in" filter="blinds(horizontal)">
                                      <p:cBhvr>
                                        <p:cTn id="99" dur="500"/>
                                        <p:tgtEl>
                                          <p:spTgt spid="3">
                                            <p:txEl>
                                              <p:pRg st="17" end="17"/>
                                            </p:txEl>
                                          </p:spTgt>
                                        </p:tgtEl>
                                      </p:cBhvr>
                                    </p:animEffect>
                                  </p:childTnLst>
                                </p:cTn>
                              </p:par>
                              <p:par>
                                <p:cTn id="100" presetID="3" presetClass="entr" presetSubtype="10" fill="hold" grpId="1" nodeType="withEffect">
                                  <p:stCondLst>
                                    <p:cond delay="0"/>
                                  </p:stCondLst>
                                  <p:childTnLst>
                                    <p:set>
                                      <p:cBhvr>
                                        <p:cTn id="101" dur="1" fill="hold">
                                          <p:stCondLst>
                                            <p:cond delay="0"/>
                                          </p:stCondLst>
                                        </p:cTn>
                                        <p:tgtEl>
                                          <p:spTgt spid="3">
                                            <p:txEl>
                                              <p:pRg st="18" end="18"/>
                                            </p:txEl>
                                          </p:spTgt>
                                        </p:tgtEl>
                                        <p:attrNameLst>
                                          <p:attrName>style.visibility</p:attrName>
                                        </p:attrNameLst>
                                      </p:cBhvr>
                                      <p:to>
                                        <p:strVal val="visible"/>
                                      </p:to>
                                    </p:set>
                                    <p:animEffect transition="in" filter="blinds(horizontal)">
                                      <p:cBhvr>
                                        <p:cTn id="102" dur="500"/>
                                        <p:tgtEl>
                                          <p:spTgt spid="3">
                                            <p:txEl>
                                              <p:pRg st="18" end="18"/>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35" presetClass="path" presetSubtype="0" accel="50000" decel="50000" fill="hold" nodeType="clickEffect">
                                  <p:stCondLst>
                                    <p:cond delay="0"/>
                                  </p:stCondLst>
                                  <p:childTnLst>
                                    <p:animMotion origin="layout" path="M 0 0  L -0.25 0  E" pathEditMode="relative" ptsTypes="">
                                      <p:cBhvr>
                                        <p:cTn id="106"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भाषा शिक्षण का उद्देश्य </a:t>
            </a:r>
            <a:endParaRPr lang="en-IN" dirty="0"/>
          </a:p>
        </p:txBody>
      </p:sp>
      <p:sp>
        <p:nvSpPr>
          <p:cNvPr id="3" name="Content Placeholder 2"/>
          <p:cNvSpPr>
            <a:spLocks noGrp="1"/>
          </p:cNvSpPr>
          <p:nvPr>
            <p:ph idx="1"/>
          </p:nvPr>
        </p:nvSpPr>
        <p:spPr/>
        <p:txBody>
          <a:bodyPr/>
          <a:lstStyle/>
          <a:p>
            <a:r>
              <a:rPr lang="hi-IN" dirty="0" smtClean="0"/>
              <a:t>सुनना </a:t>
            </a:r>
          </a:p>
          <a:p>
            <a:r>
              <a:rPr lang="hi-IN" dirty="0" smtClean="0"/>
              <a:t>बोलना </a:t>
            </a:r>
            <a:r>
              <a:rPr lang="en-US" dirty="0" smtClean="0"/>
              <a:t>             </a:t>
            </a:r>
            <a:endParaRPr lang="hi-IN" dirty="0" smtClean="0"/>
          </a:p>
          <a:p>
            <a:r>
              <a:rPr lang="hi-IN" dirty="0" smtClean="0"/>
              <a:t>पढ़ना </a:t>
            </a:r>
          </a:p>
          <a:p>
            <a:r>
              <a:rPr lang="hi-IN" dirty="0" smtClean="0"/>
              <a:t>लिखना</a:t>
            </a:r>
            <a:endParaRPr lang="en-US" dirty="0" smtClean="0"/>
          </a:p>
          <a:p>
            <a:r>
              <a:rPr lang="en-US" dirty="0" smtClean="0"/>
              <a:t>                                   </a:t>
            </a:r>
          </a:p>
          <a:p>
            <a:endParaRPr lang="en-US" dirty="0" smtClean="0"/>
          </a:p>
          <a:p>
            <a:pPr>
              <a:buNone/>
            </a:pPr>
            <a:endParaRPr lang="en-US" dirty="0" smtClean="0"/>
          </a:p>
          <a:p>
            <a:endParaRPr lang="en-IN" dirty="0"/>
          </a:p>
        </p:txBody>
      </p:sp>
      <p:sp>
        <p:nvSpPr>
          <p:cNvPr id="4" name="5-Point Star 3"/>
          <p:cNvSpPr/>
          <p:nvPr/>
        </p:nvSpPr>
        <p:spPr>
          <a:xfrm>
            <a:off x="5857884" y="1285860"/>
            <a:ext cx="3071834" cy="2643206"/>
          </a:xfrm>
          <a:prstGeom prst="star5">
            <a:avLst/>
          </a:prstGeom>
          <a:effectLst>
            <a:glow rad="1397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hi-IN" dirty="0"/>
              <a:t>भाषा और संवाद अभिव्यक्ति </a:t>
            </a:r>
            <a:endParaRPr lang="en-IN" dirty="0"/>
          </a:p>
        </p:txBody>
      </p:sp>
      <p:sp>
        <p:nvSpPr>
          <p:cNvPr id="5" name="Oval 4"/>
          <p:cNvSpPr/>
          <p:nvPr/>
        </p:nvSpPr>
        <p:spPr>
          <a:xfrm>
            <a:off x="1500166" y="3929066"/>
            <a:ext cx="2000250" cy="1857375"/>
          </a:xfrm>
          <a:prstGeom prst="ellipse">
            <a:avLst/>
          </a:prstGeom>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hi-IN" dirty="0"/>
              <a:t>समूह और संवाद </a:t>
            </a:r>
            <a:endParaRPr lang="en-IN" dirty="0"/>
          </a:p>
        </p:txBody>
      </p:sp>
      <p:sp>
        <p:nvSpPr>
          <p:cNvPr id="6" name="Oval 5"/>
          <p:cNvSpPr/>
          <p:nvPr/>
        </p:nvSpPr>
        <p:spPr>
          <a:xfrm>
            <a:off x="3929058" y="3357563"/>
            <a:ext cx="2500330" cy="3500437"/>
          </a:xfrm>
          <a:prstGeom prst="ellipse">
            <a:avLst/>
          </a:prstGeom>
          <a:scene3d>
            <a:camera prst="perspectiveContrastingLeftFacing"/>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hi-IN" dirty="0"/>
              <a:t>सम्प्रेषण </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0" fill="hold"/>
                                        <p:tgtEl>
                                          <p:spTgt spid="6"/>
                                        </p:tgtEl>
                                        <p:attrNameLst>
                                          <p:attrName>ppt_x</p:attrName>
                                        </p:attrNameLst>
                                      </p:cBhvr>
                                      <p:tavLst>
                                        <p:tav tm="0">
                                          <p:val>
                                            <p:strVal val="#ppt_x"/>
                                          </p:val>
                                        </p:tav>
                                        <p:tav tm="100000">
                                          <p:val>
                                            <p:strVal val="#ppt_x"/>
                                          </p:val>
                                        </p:tav>
                                      </p:tavLst>
                                    </p:anim>
                                    <p:anim calcmode="lin" valueType="num">
                                      <p:cBhvr additive="base">
                                        <p:cTn id="18"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a:t>सूचना </a:t>
            </a:r>
            <a:r>
              <a:rPr lang="hi-IN" dirty="0" smtClean="0"/>
              <a:t>प्रोद्योगिकी और भाषा </a:t>
            </a:r>
            <a:endParaRPr lang="en-IN" dirty="0"/>
          </a:p>
        </p:txBody>
      </p:sp>
      <p:sp>
        <p:nvSpPr>
          <p:cNvPr id="3" name="Content Placeholder 2"/>
          <p:cNvSpPr>
            <a:spLocks noGrp="1"/>
          </p:cNvSpPr>
          <p:nvPr>
            <p:ph idx="1"/>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hi-IN" dirty="0" smtClean="0"/>
              <a:t>यथार्थ जीवन की भाषा और सिद्धांत की भाषा में अंतर </a:t>
            </a:r>
          </a:p>
          <a:p>
            <a:r>
              <a:rPr lang="hi-IN" dirty="0"/>
              <a:t>तकनीक </a:t>
            </a:r>
            <a:r>
              <a:rPr lang="hi-IN" dirty="0" smtClean="0"/>
              <a:t>द्वारा मानव की असीमित संभावनाओं का विस्तार </a:t>
            </a:r>
          </a:p>
          <a:p>
            <a:r>
              <a:rPr lang="hi-IN" dirty="0"/>
              <a:t>पॉपुलर </a:t>
            </a:r>
            <a:r>
              <a:rPr lang="hi-IN" dirty="0" smtClean="0"/>
              <a:t>समाज की भाषा का विकासक्रम लेखन, कला, रंगमंच और विविध व्यवसायों तक </a:t>
            </a:r>
          </a:p>
          <a:p>
            <a:r>
              <a:rPr lang="hi-IN" dirty="0"/>
              <a:t>सूचना </a:t>
            </a:r>
            <a:r>
              <a:rPr lang="hi-IN" dirty="0" smtClean="0"/>
              <a:t>के ई-माध्यमों के साथ भाषा प्रयोक्ताओं का संबंध कितना </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न्गूंगी वा थ्योंगो </a:t>
            </a:r>
            <a:endParaRPr lang="en-IN" dirty="0"/>
          </a:p>
        </p:txBody>
      </p:sp>
      <p:sp>
        <p:nvSpPr>
          <p:cNvPr id="3" name="Content Placeholder 2"/>
          <p:cNvSpPr>
            <a:spLocks noGrp="1"/>
          </p:cNvSpPr>
          <p:nvPr>
            <p:ph idx="1"/>
          </p:nvPr>
        </p:nvSpPr>
        <p:spPr>
          <a:scene3d>
            <a:camera prst="perspectiveContrastingRightFacing"/>
            <a:lightRig rig="threePt" dir="t"/>
          </a:scene3d>
        </p:spPr>
        <p:txBody>
          <a:bodyPr/>
          <a:lstStyle/>
          <a:p>
            <a:r>
              <a:rPr lang="hi-IN" dirty="0" smtClean="0"/>
              <a:t>यथार्थ जीवन की भाषा </a:t>
            </a:r>
          </a:p>
          <a:p>
            <a:r>
              <a:rPr lang="hi-IN" dirty="0"/>
              <a:t>वाचिक </a:t>
            </a:r>
            <a:r>
              <a:rPr lang="hi-IN" dirty="0" smtClean="0"/>
              <a:t>चिन्हों द्वारा बनने वाली भाषा </a:t>
            </a:r>
          </a:p>
          <a:p>
            <a:r>
              <a:rPr lang="hi-IN" dirty="0"/>
              <a:t>मौखिक </a:t>
            </a:r>
            <a:r>
              <a:rPr lang="hi-IN" dirty="0" smtClean="0"/>
              <a:t>भाषा के आधार पर बनाए जाने वाले संबंध </a:t>
            </a:r>
            <a:endParaRPr lang="en-IN"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भाषा शिक्षक  की भूमिका </a:t>
            </a:r>
            <a:endParaRPr lang="en-IN" dirty="0"/>
          </a:p>
        </p:txBody>
      </p:sp>
      <p:sp>
        <p:nvSpPr>
          <p:cNvPr id="3" name="Content Placeholder 2"/>
          <p:cNvSpPr>
            <a:spLocks noGrp="1"/>
          </p:cNvSpPr>
          <p:nvPr>
            <p:ph idx="1"/>
          </p:nvPr>
        </p:nvSpPr>
        <p:spPr/>
        <p:txBody>
          <a:bodyPr/>
          <a:lstStyle/>
          <a:p>
            <a:r>
              <a:rPr lang="hi-IN" dirty="0" smtClean="0"/>
              <a:t>भाषा संस्कार में भाषा शिक्षक की क्या भूमिका है?</a:t>
            </a:r>
          </a:p>
          <a:p>
            <a:r>
              <a:rPr lang="hi-IN" dirty="0" smtClean="0"/>
              <a:t>विद्यार्थी की भाषा में झलकती स्थानीय पृष्ठभूमि को रेखांकित करते हुए हिंदी भाषा के मानक रूप की पहचान कराने में शिक्षक की भूमिका क्या है?</a:t>
            </a:r>
          </a:p>
          <a:p>
            <a:r>
              <a:rPr lang="hi-IN" dirty="0" smtClean="0"/>
              <a:t>क्या पीढ़ी दर पीढ़ी व्याकरण जनित अभ्यास की कड़ी टूटी है और अगर टूटी है तो उसके टूटने के कारण क्या हैं?</a:t>
            </a:r>
          </a:p>
          <a:p>
            <a:r>
              <a:rPr lang="hi-IN" dirty="0" smtClean="0"/>
              <a:t>शब्दकोश क्या सिर्फ एक शब्दों को संग्रहित करने वाली पुस्तक भर है या इससे बाहर एक परिवेश भी है जिससे भाषा बनती है?</a:t>
            </a:r>
            <a:endParaRPr lang="en-IN" dirty="0" smtClean="0"/>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राजभाषा विभाग </a:t>
            </a:r>
            <a:endParaRPr lang="en-IN" dirty="0"/>
          </a:p>
        </p:txBody>
      </p:sp>
      <p:sp>
        <p:nvSpPr>
          <p:cNvPr id="3" name="Content Placeholder 2"/>
          <p:cNvSpPr>
            <a:spLocks noGrp="1"/>
          </p:cNvSpPr>
          <p:nvPr>
            <p:ph idx="1"/>
          </p:nvPr>
        </p:nvSpPr>
        <p:spPr/>
        <p:txBody>
          <a:bodyPr/>
          <a:lstStyle/>
          <a:p>
            <a:r>
              <a:rPr lang="hi-IN" dirty="0" smtClean="0"/>
              <a:t>प्राज्ञ </a:t>
            </a:r>
          </a:p>
          <a:p>
            <a:r>
              <a:rPr lang="hi-IN" dirty="0"/>
              <a:t>प्रबोध </a:t>
            </a:r>
            <a:endParaRPr lang="hi-IN" dirty="0" smtClean="0"/>
          </a:p>
          <a:p>
            <a:r>
              <a:rPr lang="hi-IN" dirty="0"/>
              <a:t>प्रवीण </a:t>
            </a:r>
            <a:endParaRPr lang="hi-IN" dirty="0" smtClean="0"/>
          </a:p>
          <a:p>
            <a:r>
              <a:rPr lang="hi-IN" dirty="0"/>
              <a:t>क्लिक </a:t>
            </a:r>
            <a:r>
              <a:rPr lang="hi-IN" dirty="0" smtClean="0"/>
              <a:t>कीजिए और जाइए, रास्ता आपका इन्तजार कर रहा है.</a:t>
            </a:r>
            <a:endParaRPr lang="en-IN"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ई-पीजी पाठशाला </a:t>
            </a:r>
            <a:endParaRPr lang="en-IN" dirty="0"/>
          </a:p>
        </p:txBody>
      </p:sp>
      <p:sp>
        <p:nvSpPr>
          <p:cNvPr id="3" name="Content Placeholder 2"/>
          <p:cNvSpPr>
            <a:spLocks noGrp="1"/>
          </p:cNvSpPr>
          <p:nvPr>
            <p:ph idx="1"/>
          </p:nvPr>
        </p:nvSpPr>
        <p:spPr/>
        <p:txBody>
          <a:bodyPr/>
          <a:lstStyle/>
          <a:p>
            <a:r>
              <a:rPr lang="hi-IN" dirty="0" smtClean="0"/>
              <a:t>यू.जी.सी. द्वारा इस महत्वाकांक्षी योजना का आरम्भ</a:t>
            </a:r>
          </a:p>
          <a:p>
            <a:r>
              <a:rPr lang="hi-IN" dirty="0" smtClean="0"/>
              <a:t>एम.ए. के स्तर पर अखिल भारतीय स्तर पर पाठ्यक्रम तैयार करने की मुहिम </a:t>
            </a:r>
          </a:p>
          <a:p>
            <a:r>
              <a:rPr lang="hi-IN" dirty="0" smtClean="0"/>
              <a:t>वेब-पोर्टल के अंतर्गत पासवर्ड के सहारे किसी भी पाठ्यक्रम का अध्ययन संभव </a:t>
            </a:r>
          </a:p>
          <a:p>
            <a:r>
              <a:rPr lang="hi-IN" dirty="0"/>
              <a:t>तकनीक के </a:t>
            </a:r>
            <a:r>
              <a:rPr lang="hi-IN" dirty="0" smtClean="0"/>
              <a:t>प्रयोग द्वारा ही कार्य संभव </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grpId="0" nodeType="clickEffect">
                                  <p:stCondLst>
                                    <p:cond delay="0"/>
                                  </p:stCondLst>
                                  <p:childTnLst>
                                    <p:animRot by="21600000">
                                      <p:cBhvr>
                                        <p:cTn id="10" dur="2000" fill="hold"/>
                                        <p:tgtEl>
                                          <p:spTgt spid="3">
                                            <p:txEl>
                                              <p:pRg st="1" end="1"/>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grpId="0" nodeType="clickEffect">
                                  <p:stCondLst>
                                    <p:cond delay="0"/>
                                  </p:stCondLst>
                                  <p:childTnLst>
                                    <p:animRot by="21600000">
                                      <p:cBhvr>
                                        <p:cTn id="14" dur="2000" fill="hold"/>
                                        <p:tgtEl>
                                          <p:spTgt spid="3">
                                            <p:txEl>
                                              <p:pRg st="2" end="2"/>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grpId="0" nodeType="clickEffect">
                                  <p:stCondLst>
                                    <p:cond delay="0"/>
                                  </p:stCondLst>
                                  <p:childTnLst>
                                    <p:animRot by="21600000">
                                      <p:cBhvr>
                                        <p:cTn id="18" dur="2000" fill="hold"/>
                                        <p:tgtEl>
                                          <p:spTgt spid="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i-IN" b="1" dirty="0" smtClean="0"/>
              <a:t/>
            </a:r>
            <a:br>
              <a:rPr lang="hi-IN" b="1" dirty="0" smtClean="0"/>
            </a:br>
            <a:r>
              <a:rPr lang="hi-IN" b="1" dirty="0" smtClean="0"/>
              <a:t>जीवन पर्यंत शिक्षण संस्थान </a:t>
            </a:r>
            <a:r>
              <a:rPr lang="en-IN" dirty="0" smtClean="0"/>
              <a:t/>
            </a:r>
            <a:br>
              <a:rPr lang="en-IN" dirty="0" smtClean="0"/>
            </a:br>
            <a:endParaRPr lang="en-IN" dirty="0"/>
          </a:p>
        </p:txBody>
      </p:sp>
      <p:sp>
        <p:nvSpPr>
          <p:cNvPr id="3" name="Content Placeholder 2"/>
          <p:cNvSpPr>
            <a:spLocks noGrp="1"/>
          </p:cNvSpPr>
          <p:nvPr>
            <p:ph idx="1"/>
          </p:nvPr>
        </p:nvSpPr>
        <p:spPr/>
        <p:txBody>
          <a:bodyPr>
            <a:normAutofit fontScale="77500" lnSpcReduction="20000"/>
          </a:bodyPr>
          <a:lstStyle/>
          <a:p>
            <a:r>
              <a:rPr lang="hi-IN" dirty="0" smtClean="0"/>
              <a:t>जीवन </a:t>
            </a:r>
            <a:r>
              <a:rPr lang="hi-IN" dirty="0"/>
              <a:t>पर्यंत शिक्षण संस्थान दिल्ली विश्वविद्यालय का एक बेहतरीन संस्थान है जिसकी स्थापना वर्ष 2007 में हुई.यह संस्थान सूचना तकनीक(आई.टी.)एवं अन्य महत्वपूर्ण तकनीकों को उच्च शिक्षा के साथ सम्बद्ध करके एक नया और बेहतर कल बनाने के लिये प्रयासरत है. जीवन पर्यंत शिक्षण संस्थान दो केन्द्रों की सहायता से कार्य करता है--- उत्तरी परिसर एवं दक्षिणी परिसर</a:t>
            </a:r>
            <a:r>
              <a:rPr lang="hi-IN" dirty="0" smtClean="0"/>
              <a:t>.</a:t>
            </a:r>
          </a:p>
          <a:p>
            <a:pPr>
              <a:buNone/>
            </a:pPr>
            <a:r>
              <a:rPr lang="en-IN" dirty="0" smtClean="0"/>
              <a:t> </a:t>
            </a:r>
            <a:r>
              <a:rPr lang="hi-IN" dirty="0"/>
              <a:t> </a:t>
            </a:r>
            <a:endParaRPr lang="en-IN" dirty="0"/>
          </a:p>
          <a:p>
            <a:r>
              <a:rPr lang="hi-IN" dirty="0"/>
              <a:t>   संस्थान का उद्देश्य बदलते समय के अनुरूप नई तकनीकी प्रणाली को दिल्ली विश्वविद्यालय की नवीन शिक्षा प्रणाली से सम्बद्ध करना है.इस संस्थान का उद्देश्य मात्र कल को सवांरना न होकर बेहततरीन भविष्य का निर्माण करना है.संस्थान के उद्देश्यों में उच्च स्तरीय पाठों की रचना,आई.सी.टी.के क्षेत्र में शिक्षकों की क्षमता को बढ़ाना  तथा ज्ञानवर्धन एवं प्रसार हेतु संरचनात्मक ढांचे को बढ़ावा देना है.दिल्ली विश्वविद्यालय को विश्व स्तर तक लाने के लिये तथा शोध एवं शिक्षण संस्थान में वैशिष्टय लाने हेतु यह संस्थान विश्वविद्यालय के सहयोगी के रूप में कार्य कर रहा है.</a:t>
            </a:r>
            <a:r>
              <a:rPr lang="en-IN" dirty="0" smtClean="0"/>
              <a:t> </a:t>
            </a:r>
            <a:r>
              <a:rPr lang="hi-IN" dirty="0"/>
              <a:t> </a:t>
            </a:r>
            <a:endParaRPr lang="en-IN" dirty="0"/>
          </a:p>
          <a:p>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xit" presetSubtype="16" fill="hold" grpId="0" nodeType="clickEffect">
                                  <p:stCondLst>
                                    <p:cond delay="0"/>
                                  </p:stCondLst>
                                  <p:childTnLst>
                                    <p:animEffect transition="out" filter="box(in)">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4" presetClass="exit" presetSubtype="16" fill="hold" grpId="0" nodeType="clickEffect">
                                  <p:stCondLst>
                                    <p:cond delay="0"/>
                                  </p:stCondLst>
                                  <p:childTnLst>
                                    <p:animEffect transition="out" filter="box(in)">
                                      <p:cBhvr>
                                        <p:cTn id="11" dur="500"/>
                                        <p:tgtEl>
                                          <p:spTgt spid="3">
                                            <p:txEl>
                                              <p:pRg st="1" end="1"/>
                                            </p:txEl>
                                          </p:spTgt>
                                        </p:tgtEl>
                                      </p:cBhvr>
                                    </p:animEffect>
                                    <p:set>
                                      <p:cBhvr>
                                        <p:cTn id="12"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4" presetClass="exit" presetSubtype="16" fill="hold" grpId="0" nodeType="clickEffect">
                                  <p:stCondLst>
                                    <p:cond delay="0"/>
                                  </p:stCondLst>
                                  <p:childTnLst>
                                    <p:animEffect transition="out" filter="box(in)">
                                      <p:cBhvr>
                                        <p:cTn id="16" dur="500"/>
                                        <p:tgtEl>
                                          <p:spTgt spid="3">
                                            <p:txEl>
                                              <p:pRg st="2" end="2"/>
                                            </p:txEl>
                                          </p:spTgt>
                                        </p:tgtEl>
                                      </p:cBhvr>
                                    </p:animEffect>
                                    <p:set>
                                      <p:cBhvr>
                                        <p:cTn id="17"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ई-पाठ </a:t>
            </a:r>
            <a:endParaRPr lang="en-IN" dirty="0"/>
          </a:p>
        </p:txBody>
      </p:sp>
      <p:sp>
        <p:nvSpPr>
          <p:cNvPr id="3" name="Content Placeholder 2"/>
          <p:cNvSpPr>
            <a:spLocks noGrp="1"/>
          </p:cNvSpPr>
          <p:nvPr>
            <p:ph idx="1"/>
          </p:nvPr>
        </p:nvSpPr>
        <p:spPr/>
        <p:txBody>
          <a:bodyPr>
            <a:normAutofit fontScale="77500" lnSpcReduction="20000"/>
          </a:bodyPr>
          <a:lstStyle/>
          <a:p>
            <a:endParaRPr lang="en-IN" dirty="0" smtClean="0"/>
          </a:p>
          <a:p>
            <a:r>
              <a:rPr lang="hi-IN" dirty="0" smtClean="0"/>
              <a:t>संस्थान संस्थान की प्रमुख गतिविधियों में से एक है- दिल्ली विश्वविद्यालय के स्नातक स्तरीय  विद्यार्थियों हेतु ई-पाठ तैयार करना.संस्थान इस बात के लिए प्रयासरत है कि आभासी शिक्षा हेतु वेबसाइट तथा विद्यार्थी एवं शिक्षक सहयोगी ‘मुक्त स्रोत शिक्षा प्रबन्धन प्रणाली (एल.एम.एस.)मूडल के जरिये तैयार पाठों को उपलब्ध कराया जा सके. </a:t>
            </a:r>
          </a:p>
          <a:p>
            <a:endParaRPr lang="hi-IN" dirty="0" smtClean="0"/>
          </a:p>
          <a:p>
            <a:r>
              <a:rPr lang="hi-IN" dirty="0" smtClean="0"/>
              <a:t>आभासी शैक्षिक वातावरण में विविध प्रकार की सामग्री यथा—ई-पाठ, ई-प्रश्नोत्तरी, ई-प्रयोगशाला तथा ई-व्याख्यान शामिल होंगे.</a:t>
            </a:r>
            <a:endParaRPr lang="en-IN" dirty="0" smtClean="0"/>
          </a:p>
          <a:p>
            <a:endParaRPr lang="hi-IN" dirty="0" smtClean="0"/>
          </a:p>
          <a:p>
            <a:endParaRPr lang="hi-IN" dirty="0" smtClean="0"/>
          </a:p>
          <a:p>
            <a:r>
              <a:rPr lang="hi-IN" dirty="0" smtClean="0"/>
              <a:t>संस्थान का उद्देश्य है कि ई-पाठों को मल्टीमीडिया तथा विविध तकनीकों जैसे एच.टी.एम.एल., फ्लेश, जावा-स्क्रिप्ट, एक्स.एम.एल., सी.एस.एस.दृश्य/श्रव्य के माध्यम से प्रभावी बनाया जा सके. </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96</TotalTime>
  <Words>649</Words>
  <Application>Microsoft Office PowerPoint</Application>
  <PresentationFormat>On-screen Show (4:3)</PresentationFormat>
  <Paragraphs>118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सूचना युग में हिंदी शिक्षण की चुनौतियाँ और तकनीक की उपयोगिता </vt:lpstr>
      <vt:lpstr>भाषा शिक्षण का उद्देश्य </vt:lpstr>
      <vt:lpstr>सूचना प्रोद्योगिकी और भाषा </vt:lpstr>
      <vt:lpstr>न्गूंगी वा थ्योंगो </vt:lpstr>
      <vt:lpstr>भाषा शिक्षक  की भूमिका </vt:lpstr>
      <vt:lpstr>राजभाषा विभाग </vt:lpstr>
      <vt:lpstr>ई-पीजी पाठशाला </vt:lpstr>
      <vt:lpstr> जीवन पर्यंत शिक्षण संस्थान  </vt:lpstr>
      <vt:lpstr>ई-पाठ </vt:lpstr>
      <vt:lpstr> </vt:lpstr>
      <vt:lpstr>ई-प्रश्नोत्तरी</vt:lpstr>
      <vt:lpstr>ई-व्याख्यान </vt:lpstr>
      <vt:lpstr>दक्षिण परिसर </vt:lpstr>
      <vt:lpstr>ब्लॉग लेखन और फेसबुकिया बदलाव </vt:lpstr>
      <vt:lpstr>तकनीक –एक सहयोगी </vt:lpstr>
      <vt:lpstr>बस इतना ही कि....</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सूचना युग में हिंदी शिक्षण की चुनौतियाँ और तकनीक की उपयोगिता</dc:title>
  <dc:creator>dr.harsh</dc:creator>
  <cp:lastModifiedBy>dr.harsh</cp:lastModifiedBy>
  <cp:revision>15</cp:revision>
  <dcterms:created xsi:type="dcterms:W3CDTF">2015-04-04T06:48:27Z</dcterms:created>
  <dcterms:modified xsi:type="dcterms:W3CDTF">2015-04-04T16:07:12Z</dcterms:modified>
</cp:coreProperties>
</file>