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chemeClr val="lt1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chemeClr val="lt1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chemeClr val="lt1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lt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chass.online.ncsu.edu/online/Catalog/Full/f363f825ec884fa4bb00519a08f6bbf921/?state=hJPoFVPk0EELT0QJ10K0" TargetMode="Externa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oBdPL95vkpM" TargetMode="External"/><Relationship Id="rId3" Type="http://schemas.openxmlformats.org/officeDocument/2006/relationships/hyperlink" Target="http://youtu.be/M6T4LhzpnlU" TargetMode="External"/><Relationship Id="rId6" Type="http://schemas.openxmlformats.org/officeDocument/2006/relationships/hyperlink" Target="http://youtu.be/3pLLRXItZBM" TargetMode="External"/><Relationship Id="rId5" Type="http://schemas.openxmlformats.org/officeDocument/2006/relationships/hyperlink" Target="http://youtu.be/cuvYYiOuvVA" TargetMode="External"/><Relationship Id="rId8" Type="http://schemas.openxmlformats.org/officeDocument/2006/relationships/hyperlink" Target="http://www.youtube.com/watch?v=3RD3eNCgWKQ" TargetMode="External"/><Relationship Id="rId7" Type="http://schemas.openxmlformats.org/officeDocument/2006/relationships/hyperlink" Target="http://youtu.be/Id2N014Co38" TargetMode="Externa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0" Type="http://schemas.openxmlformats.org/officeDocument/2006/relationships/hyperlink" Target="http://youtu.be/J1efrFBrS3c" TargetMode="External"/><Relationship Id="rId4" Type="http://schemas.openxmlformats.org/officeDocument/2006/relationships/hyperlink" Target="http://youtu.be/AOhxJi76x3o" TargetMode="External"/><Relationship Id="rId11" Type="http://schemas.openxmlformats.org/officeDocument/2006/relationships/hyperlink" Target="http://youtu.be/LBK8DqdMMIo" TargetMode="External"/><Relationship Id="rId3" Type="http://schemas.openxmlformats.org/officeDocument/2006/relationships/hyperlink" Target="http://youtu.be/LBK8DqdMMIo" TargetMode="External"/><Relationship Id="rId9" Type="http://schemas.openxmlformats.org/officeDocument/2006/relationships/hyperlink" Target="http://youtu.be/ta32SdGlVWM" TargetMode="External"/><Relationship Id="rId6" Type="http://schemas.openxmlformats.org/officeDocument/2006/relationships/hyperlink" Target="http://youtu.be/OAwKRET3oK4" TargetMode="External"/><Relationship Id="rId5" Type="http://schemas.openxmlformats.org/officeDocument/2006/relationships/hyperlink" Target="http://youtu.be/miEMCRGr0HA" TargetMode="External"/><Relationship Id="rId8" Type="http://schemas.openxmlformats.org/officeDocument/2006/relationships/hyperlink" Target="http://youtu.be/d36_rAziYGo" TargetMode="External"/><Relationship Id="rId7" Type="http://schemas.openxmlformats.org/officeDocument/2006/relationships/hyperlink" Target="http://youtu.be/H89MwC9h1oU" TargetMode="Externa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10" Type="http://schemas.openxmlformats.org/officeDocument/2006/relationships/hyperlink" Target="http://youtu.be/JZ6ZCKpCGFE" TargetMode="External"/><Relationship Id="rId4" Type="http://schemas.openxmlformats.org/officeDocument/2006/relationships/hyperlink" Target="http://youtu.be/JZ6ZCKpCGFE" TargetMode="External"/><Relationship Id="rId3" Type="http://schemas.openxmlformats.org/officeDocument/2006/relationships/hyperlink" Target="http://youtu.be/SD1kNbzB_r8" TargetMode="External"/><Relationship Id="rId9" Type="http://schemas.openxmlformats.org/officeDocument/2006/relationships/hyperlink" Target="http://youtu.be/UbKpBHRk2Dc" TargetMode="External"/><Relationship Id="rId6" Type="http://schemas.openxmlformats.org/officeDocument/2006/relationships/hyperlink" Target="http://youtu.be/ARqtmYLJ7w8" TargetMode="External"/><Relationship Id="rId5" Type="http://schemas.openxmlformats.org/officeDocument/2006/relationships/hyperlink" Target="http://youtu.be/hEGRBES5Ab4" TargetMode="External"/><Relationship Id="rId8" Type="http://schemas.openxmlformats.org/officeDocument/2006/relationships/hyperlink" Target="http://youtu.be/5i7pJoXIxkQ" TargetMode="External"/><Relationship Id="rId7" Type="http://schemas.openxmlformats.org/officeDocument/2006/relationships/hyperlink" Target="http://youtu.be/RwXl3akfZ8s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AmnShybVqtU" TargetMode="External"/><Relationship Id="rId3" Type="http://schemas.openxmlformats.org/officeDocument/2006/relationships/hyperlink" Target="http://youtu.be/hXNKPfbRq4Q" TargetMode="External"/><Relationship Id="rId6" Type="http://schemas.openxmlformats.org/officeDocument/2006/relationships/hyperlink" Target="http://youtu.be/zm6oLJMoD1w" TargetMode="External"/><Relationship Id="rId5" Type="http://schemas.openxmlformats.org/officeDocument/2006/relationships/hyperlink" Target="http://youtu.be/65yWY1pjOnU" TargetMode="External"/><Relationship Id="rId8" Type="http://schemas.openxmlformats.org/officeDocument/2006/relationships/hyperlink" Target="http://youtu.be/hXNKPfbRq4Q" TargetMode="External"/><Relationship Id="rId7" Type="http://schemas.openxmlformats.org/officeDocument/2006/relationships/hyperlink" Target="http://youtu.be/IXoQgDsG37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0" y="341381"/>
            <a:ext cx="91440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Hindi-Urdu Conversational Movies </a:t>
            </a:r>
            <a:br>
              <a:rPr b="1" baseline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Using ACTFL Proficiency </a:t>
            </a:r>
            <a:br>
              <a:rPr b="0" baseline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1261165" y="499054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17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Presented by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35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17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35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17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Dr. Nilakshi Phukan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35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17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Department of Foreign Languages and Literatures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North Carolina State University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35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7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352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4694" y="1657625"/>
            <a:ext cx="2639390" cy="28922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-115447"/>
            <a:ext cx="8229600" cy="8979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1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execute these techniques in the classroom? 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0" y="910765"/>
            <a:ext cx="9044574" cy="5947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By creating an effective syllabus: goal, dates, test, exams, follow it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Introducing new vocabulary in segments, games (matching, English meaning, rhyming words, synonyms)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Working on small passages/paragraphs/segments (Reading and meanings, fragments of sentences- crating sentences) 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activities: Grammar based activities- Drills (substitution, transformation, chain, create sentence) and oral activities 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Engaging in group conversations, switch partners, Listening Comprehension: Audio-video activities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Creating audio-video reply  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Providing Cultural information: Slides of pictures, videos, links, articles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Reviewing the topics towards the week 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Conducting regular tests 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Creating skits towards the end of the semester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Interviewing friends, native speakers etc. 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3091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on Chapter 1, Segment 2</a:t>
            </a:r>
            <a:br>
              <a:rPr b="1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Advanced Level Hindi 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282767"/>
            <a:ext cx="8229600" cy="5413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Divide the reading passage/conversation into small-small segments.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on segments (Example: Chapter 1, Segment 2)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Audio Clips based on different segments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Activity: Copy the colored-underlined words first and then write the meaning in English.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Translate the entire paragraph into English.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Use of Hindi Fragments: First Hindi sentence and then translate into English.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Comprehensive Question-Answers 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on Grammar: Transforming into different tense 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Listening Comprehension:  Work on vocabulary list – Put some words and let them write the sentence related to that word from the audio conversation.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121477" y="132296"/>
            <a:ext cx="8878957" cy="6919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9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Hindi-Urdu Activities @ NC State University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578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90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Skype Conversation: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Tuesday and Thursday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Native Speakers: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Bring to the Class, arrange a place in campus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 to Native Speakers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Over phone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Guest Speakers: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Writer of book, article, poems, short stories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Hindi-Urdu Calligraphy</a:t>
            </a:r>
            <a:r>
              <a:rPr b="1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Write on shirt, kurta, baby clothes, mug, cups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Field Trips: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Cultural Hall (Garba, Bhangra, Diwali Mela), Religious temples, Participate in different student organization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 activities Raas, Eid, Holi etc.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Cooking Class: 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 instructors place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Skits: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Create short films (3-4 minutes) based on experience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Radio Show: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WKNC 88.1FM Geet Bazaar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Poetic Gatherings: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Urdu Majlis, Hindi Chaupal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0"/>
              </a:spcBef>
              <a:buClr>
                <a:schemeClr val="lt1"/>
              </a:buClr>
              <a:buSzPct val="98000"/>
              <a:buFont typeface="Arial"/>
              <a:buChar char="•"/>
            </a:pPr>
            <a:r>
              <a:rPr b="1" baseline="0" i="0" lang="en-US" sz="245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Resources:</a:t>
            </a:r>
            <a:r>
              <a:rPr b="0" baseline="0" i="0" lang="en-US" sz="24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New Channels, Online new papers, magazines, Websites, Movies</a:t>
            </a:r>
          </a:p>
          <a:p>
            <a:pPr indent="-170180" lvl="0" marL="342900" marR="0" rtl="0" algn="l">
              <a:lnSpc>
                <a:spcPct val="80000"/>
              </a:lnSpc>
              <a:spcBef>
                <a:spcPts val="544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74637"/>
            <a:ext cx="8229600" cy="8763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Hindi-Urdu Activities @ NC State University</a:t>
            </a:r>
            <a:b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150994"/>
            <a:ext cx="8229600" cy="49751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Audio Reply: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Experience of cultural event 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Hindi-Urdu Movie Night: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Hindi-Urdu Cultural Night: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Tall Semester 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Presentation: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 Class (Bhagra dance, Yoga, ) 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Games-Activity: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 Class (Body Parts, Direction, show and tell, card, pictures of situation)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Bollywood Talk: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Actor-Actresses, singers, cricket players, politicians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Course Packs: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Future Plans 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396893"/>
            <a:ext cx="8229600" cy="5729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9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92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9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 </a:t>
            </a:r>
          </a:p>
          <a:p>
            <a:pPr indent="0" lvl="0" marL="0" marR="0" rtl="0" algn="ctr">
              <a:spcBef>
                <a:spcPts val="64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धन्यवाद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132521" y="209827"/>
            <a:ext cx="8653977" cy="11323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ACTFL</a:t>
            </a:r>
            <a:b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(American Council on the Teaching of Foreign Languages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61371" y="2024159"/>
            <a:ext cx="8425128" cy="4833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January, 2012, ACTFL OPI (Oral Proficiency Interview) 4 days workshop. </a:t>
            </a:r>
          </a:p>
          <a:p>
            <a:pPr indent="-215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Oriented by FLL (Department of Foreign Languages and Literatures), NCSU under project Gold</a:t>
            </a: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train NCSU instructors to teach ROTC (Reserve Officer Training Corps) Fort Bragg Militaries.</a:t>
            </a:r>
          </a:p>
          <a:p>
            <a:pPr indent="-215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 of learning a new language in academic level. </a:t>
            </a:r>
          </a:p>
          <a:p>
            <a:pPr indent="-215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new ways and the techniques showed by ACTFL emphasizes on giving students lots of opportunity to learn by introducing real life situations. </a:t>
            </a:r>
          </a:p>
          <a:p>
            <a:pPr indent="-215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449812"/>
            <a:ext cx="8229600" cy="96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b="1" baseline="0" i="1" lang="en-US" sz="395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 </a:t>
            </a:r>
            <a:br>
              <a:rPr b="1" baseline="0" i="1" lang="en-US" sz="395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786024"/>
            <a:ext cx="8229600" cy="4340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1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Language, Grammar and Real Life Situations</a:t>
            </a:r>
          </a:p>
          <a:p>
            <a:pPr indent="0" lvl="0" marL="0" marR="0" rtl="0" algn="ctr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1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ctr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Compare: Language to a Human Body</a:t>
            </a:r>
          </a:p>
          <a:p>
            <a:pPr indent="0" lvl="0" marL="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ctr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Skin Color --- Real Life Situation</a:t>
            </a:r>
          </a:p>
          <a:p>
            <a:pPr indent="0" lvl="0" marL="0" marR="0" rtl="0" algn="ctr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ctr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---- Different Cultures</a:t>
            </a:r>
          </a:p>
          <a:p>
            <a:pPr indent="0" lvl="0" marL="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ctr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Grammar – Bones (we can’t see) </a:t>
            </a:r>
          </a:p>
          <a:p>
            <a:pPr indent="-215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10434" y="77303"/>
            <a:ext cx="8889998" cy="12942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ACTFL showed </a:t>
            </a:r>
            <a:b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Major Levels of Learning Process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b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0" y="1501912"/>
            <a:ext cx="8889997" cy="5135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Novice Level</a:t>
            </a:r>
            <a:r>
              <a:rPr b="1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can communicate minimally with formulaic and rote utterance, lists and phrases.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Intermediate Level: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Students can create with language, ask and answer simple questions or familiar topics, and handle a simple situation or transaction.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Advanced Level: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Students can narrate and describe in all major time frames and handle a situation with a complication. </a:t>
            </a:r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Superior Level: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Students can support opinion, hypothesize, discuss topics concretely and abstractly, and handle a linguistically unfamiliar situation. </a:t>
            </a:r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132521" y="115448"/>
            <a:ext cx="8890000" cy="654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 on these fundamental knowledge gained at ACTFL, I made 27 Hindi-Urdu conversational movies on different real life topics with the support of the department of foreign languages and literatures at NC State. </a:t>
            </a:r>
          </a:p>
          <a:p>
            <a:pPr indent="-23495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movies are about 5-7minutes long where the student can watch and learn how two native speakers talk about various situations. </a:t>
            </a:r>
          </a:p>
          <a:p>
            <a:pPr indent="-23495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concepts of these movies are based on a pattern of question answers to simulate real world conversation; where a person asks questions to know about another person or subject.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Closed caption (in both Hindi and Urdu languages) is provided at the bottom of the screen. It allows the students to see the dialogs in both Hindi-Urdu scripts and learn new vocabularies with spelling. </a:t>
            </a:r>
          </a:p>
          <a:p>
            <a:pPr indent="-23495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end of each video, questions were asked so that the student can practice question answer pattern on their own. </a:t>
            </a:r>
          </a:p>
          <a:p>
            <a:pPr indent="-23495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main goal of this section is to improve student’s fluency in both languages.</a:t>
            </a:r>
          </a:p>
          <a:p>
            <a:pPr indent="0" lvl="0" marL="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These movies are posted on NC State mediasit and youtube</a:t>
            </a:r>
          </a:p>
          <a:p>
            <a:pPr indent="0" lvl="0" marL="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http://chass.online.ncsu.edu/online/Catalog/Full/f363f825ec884fa4bb00519a08f6bbf921/?state=hJPoFVPk0EELT0QJ10K0</a:t>
            </a:r>
          </a:p>
          <a:p>
            <a:pPr indent="0" lvl="0" marL="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indent="-234950" lvl="0" marL="342900" marR="0" rtl="0" algn="l">
              <a:lnSpc>
                <a:spcPct val="90000"/>
              </a:lnSpc>
              <a:spcBef>
                <a:spcPts val="34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99390" y="88347"/>
            <a:ext cx="9044609" cy="6692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4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ctr">
              <a:spcBef>
                <a:spcPts val="48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Novice Level – 6 Movies</a:t>
            </a:r>
          </a:p>
          <a:p>
            <a:pPr indent="-342900" lvl="0" marL="342900" marR="0" rtl="0" algn="ctr">
              <a:spcBef>
                <a:spcPts val="48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4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1. Meet and Greet 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http://youtu.be/M6T4LhzpnlU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My Country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http://youtu.be/oBdPL95vkpM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Hindustani Cuisine 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http://youtu.be/cuvYYiOuvVA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Family Relation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http://youtu.be/3pLLRXItZBM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Hindustani Kitchen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http://youtu.be/Id2N014Co38</a:t>
            </a: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Farmers Market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http://www.youtube.com/watch?v=3RD3eNCgWKQ</a:t>
            </a:r>
          </a:p>
          <a:p>
            <a:pPr indent="-342900" lvl="0" marL="3429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word list,  names, things, days, moths, colors, fragments, small sentences etc.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110434" y="198782"/>
            <a:ext cx="8934174" cy="6548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Intermediate Level (8 Movies)</a:t>
            </a:r>
          </a:p>
          <a:p>
            <a:pPr indent="-609600" lvl="0" marL="6096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Me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http://youtu.be/LBK8DqdMMIo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Friend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http://youtu.be/AOhxJi76x3o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Daily Schedule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http://youtu.be/miEMCRGr0HA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Neighbors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http://youtu.be/OAwKRET3oK4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Order Food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http://youtu.be/H89MwC9h1oU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Movie Plan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http://youtu.be/d36_rAziYGo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 Store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http://youtu.be/ta32SdGlVWM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Festival Eid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http://youtu.be/J1efrFBrS3c</a:t>
            </a:r>
          </a:p>
          <a:p>
            <a:pPr indent="-482600" lvl="0" marL="609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Me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http://youtu.be/LBK8DqdMMIo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Who am I ?, where do I live ?, family members, parents, work place, job, relatives, age, friends, festivals, weekends, house, rooms, cars, future plans etc. </a:t>
            </a:r>
          </a:p>
          <a:p>
            <a:pPr indent="-215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121477" y="287130"/>
            <a:ext cx="8923130" cy="6338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Advanced Level - 7 Movies</a:t>
            </a:r>
          </a:p>
          <a:p>
            <a:pPr indent="-609600" lvl="0" marL="6096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Trip To India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http://youtu.be/SD1kNbzB_r8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Doctor Patient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http://youtu.be/JZ6ZCKpCGFE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 in Delhi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http://youtu.be/hEGRBES5Ab4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Bakra Eid and Hajj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http://youtu.be/ARqtmYLJ7w8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Lucknow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http://youtu.be/RwXl3akfZ8s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 and American life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http://youtu.be/5i7pJoXIxkQ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 Kumar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http://youtu.be/UbKpBHRk2Dc</a:t>
            </a:r>
          </a:p>
          <a:p>
            <a:pPr indent="-482600" lvl="0" marL="609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Doctor Patient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http://youtu.be/JZ6ZCKpCGFE</a:t>
            </a: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Health issues, diet, activities, work, x-rays, report, medicine, yoga, physical exercises etc.</a:t>
            </a:r>
          </a:p>
          <a:p>
            <a:pPr indent="-215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154608" y="287130"/>
            <a:ext cx="8878955" cy="65708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Superior Level – 5 Movies</a:t>
            </a:r>
          </a:p>
          <a:p>
            <a:pPr indent="-609600" lvl="0" marL="609600" marR="0" rtl="0" algn="ctr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ctr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of Hindi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http://youtu.be/hXNKPfbRq4Q</a:t>
            </a: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Ghazal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http://youtu.be/AmnShybVqtU</a:t>
            </a: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Lucknow Part II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http://youtu.be/65yWY1pjOnU</a:t>
            </a: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Hindi-Urdu in America –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http://youtu.be/zm6oLJMoD1w</a:t>
            </a: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 in America –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http://youtu.be/IXoQgDsG37E</a:t>
            </a:r>
          </a:p>
          <a:p>
            <a:pPr indent="-482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b="1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of Hindi - </a:t>
            </a:r>
            <a:r>
              <a:rPr b="0" baseline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http://youtu.be/hXNKPfbRq4Q</a:t>
            </a: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Narrator support his opinion, hypothesize, discuss topics concretely and abstractly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Handles a linguistically un unfamiliar situation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Long conversation</a:t>
            </a:r>
          </a:p>
          <a:p>
            <a:pPr indent="-215900" lvl="0" marL="3429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