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4" r:id="rId3"/>
    <p:sldId id="265" r:id="rId4"/>
    <p:sldId id="266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7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9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78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57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52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66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37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8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9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9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9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3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D53DDB9-1C82-4C93-88E0-A0E65D2DD030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0AF3448-F1A4-4941-B4DA-22DCCAAF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3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Rural Vs. Urban Dichotomy in </a:t>
            </a:r>
            <a:r>
              <a:rPr lang="en-US" sz="3200" i="1" dirty="0" err="1" smtClean="0">
                <a:latin typeface="+mn-lt"/>
              </a:rPr>
              <a:t>Thakumar</a:t>
            </a:r>
            <a:r>
              <a:rPr lang="en-US" sz="3200" i="1" dirty="0" smtClean="0">
                <a:latin typeface="+mn-lt"/>
              </a:rPr>
              <a:t> </a:t>
            </a:r>
            <a:r>
              <a:rPr lang="en-US" sz="3200" i="1" dirty="0" err="1" smtClean="0">
                <a:latin typeface="+mn-lt"/>
              </a:rPr>
              <a:t>Jhuli</a:t>
            </a:r>
            <a:r>
              <a:rPr lang="en-US" sz="3200" i="1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aka </a:t>
            </a:r>
            <a:r>
              <a:rPr lang="en-US" sz="3200" i="1" dirty="0" err="1" smtClean="0">
                <a:latin typeface="+mn-lt"/>
              </a:rPr>
              <a:t>Dadima</a:t>
            </a:r>
            <a:r>
              <a:rPr lang="en-US" sz="3200" i="1" dirty="0" smtClean="0">
                <a:latin typeface="+mn-lt"/>
              </a:rPr>
              <a:t> </a:t>
            </a:r>
            <a:r>
              <a:rPr lang="en-US" sz="3200" i="1" dirty="0" err="1" smtClean="0">
                <a:latin typeface="+mn-lt"/>
              </a:rPr>
              <a:t>ki</a:t>
            </a:r>
            <a:r>
              <a:rPr lang="en-US" sz="3200" i="1" dirty="0" smtClean="0">
                <a:latin typeface="+mn-lt"/>
              </a:rPr>
              <a:t> </a:t>
            </a:r>
            <a:r>
              <a:rPr lang="en-US" sz="3200" i="1" dirty="0" err="1" smtClean="0">
                <a:latin typeface="+mn-lt"/>
              </a:rPr>
              <a:t>Kahaniyaan</a:t>
            </a:r>
            <a:endParaRPr lang="en-US" sz="3200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Arpita Ghatak </a:t>
            </a:r>
          </a:p>
          <a:p>
            <a:r>
              <a:rPr lang="en-US" dirty="0" smtClean="0"/>
              <a:t>Fulbright Foreign Language Teaching Assistant for Bangla</a:t>
            </a:r>
          </a:p>
          <a:p>
            <a:r>
              <a:rPr lang="en-US" dirty="0" smtClean="0"/>
              <a:t>New York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9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Questioning the Tale-Telling </a:t>
            </a:r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cap="none" dirty="0"/>
              <a:t>R</a:t>
            </a:r>
            <a:r>
              <a:rPr lang="en-US" cap="none" dirty="0" smtClean="0"/>
              <a:t>evisiting the oral tradition of story-telling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cap="none" dirty="0"/>
              <a:t>C</a:t>
            </a:r>
            <a:r>
              <a:rPr lang="en-US" cap="none" dirty="0" smtClean="0"/>
              <a:t>onsisting myths, folklores, epics, </a:t>
            </a:r>
            <a:r>
              <a:rPr lang="en-US" cap="none" dirty="0" err="1"/>
              <a:t>P</a:t>
            </a:r>
            <a:r>
              <a:rPr lang="en-US" cap="none" dirty="0" err="1" smtClean="0"/>
              <a:t>anchtantra</a:t>
            </a:r>
            <a:r>
              <a:rPr lang="en-US" cap="none" dirty="0" smtClean="0"/>
              <a:t> tales, </a:t>
            </a:r>
            <a:r>
              <a:rPr lang="en-US" cap="none" dirty="0" err="1"/>
              <a:t>J</a:t>
            </a:r>
            <a:r>
              <a:rPr lang="en-US" cap="none" dirty="0" err="1" smtClean="0"/>
              <a:t>ataka</a:t>
            </a:r>
            <a:r>
              <a:rPr lang="en-US" cap="none" dirty="0" smtClean="0"/>
              <a:t> tales, </a:t>
            </a:r>
            <a:r>
              <a:rPr lang="en-US" cap="none" dirty="0" err="1"/>
              <a:t>P</a:t>
            </a:r>
            <a:r>
              <a:rPr lang="en-US" cap="none" dirty="0" err="1" smtClean="0"/>
              <a:t>uranas</a:t>
            </a:r>
            <a:r>
              <a:rPr lang="en-US" cap="none" dirty="0" smtClean="0"/>
              <a:t>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cap="none" dirty="0" smtClean="0"/>
              <a:t>Stories derived from Russia, Germany, Ireland, Denmark,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3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 De-colonizing Mission?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0102" y="1126502"/>
            <a:ext cx="3583001" cy="383496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cap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cap="non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cap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cap="non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cap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cap="none" dirty="0" smtClean="0"/>
              <a:t>Documentation can be traced back 1870’s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cap="none" dirty="0" smtClean="0"/>
              <a:t>A pre-modern and  pre-colonial tool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cap="none" dirty="0" smtClean="0"/>
              <a:t>Experimenting with/and transforming the plasticity of the children minds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cap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cap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cap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56116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Tales and the fantasy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Nostalgia and a landscape of the past </a:t>
            </a:r>
          </a:p>
          <a:p>
            <a:r>
              <a:rPr lang="en-US" dirty="0" smtClean="0"/>
              <a:t>An innermost refuge of the colonized child </a:t>
            </a:r>
          </a:p>
          <a:p>
            <a:r>
              <a:rPr lang="en-US" dirty="0" smtClean="0"/>
              <a:t>A space charged with escapism, innocence</a:t>
            </a:r>
            <a:r>
              <a:rPr lang="en-US" dirty="0"/>
              <a:t> </a:t>
            </a:r>
            <a:r>
              <a:rPr lang="en-US" dirty="0" smtClean="0"/>
              <a:t>and femininity </a:t>
            </a:r>
          </a:p>
          <a:p>
            <a:r>
              <a:rPr lang="en-IN" dirty="0"/>
              <a:t>Food </a:t>
            </a:r>
            <a:r>
              <a:rPr lang="en-IN" dirty="0" smtClean="0"/>
              <a:t>as a </a:t>
            </a:r>
            <a:r>
              <a:rPr lang="en-IN" dirty="0"/>
              <a:t>potential and powerful tool of cultural </a:t>
            </a:r>
            <a:r>
              <a:rPr lang="en-IN" dirty="0" smtClean="0"/>
              <a:t>construction: A deep </a:t>
            </a:r>
            <a:r>
              <a:rPr lang="en-IN" dirty="0"/>
              <a:t>resonant indicator of cultural and ethnic </a:t>
            </a:r>
            <a:r>
              <a:rPr lang="en-IN" dirty="0" smtClean="0"/>
              <a:t>identity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9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dichotomy between Rural and Urban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Rural 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800" dirty="0" smtClean="0"/>
              <a:t>Alienated</a:t>
            </a:r>
            <a:endParaRPr lang="en-US" sz="1800" dirty="0"/>
          </a:p>
          <a:p>
            <a:r>
              <a:rPr lang="en-US" sz="1800" dirty="0" smtClean="0"/>
              <a:t>Periphery</a:t>
            </a:r>
            <a:endParaRPr lang="en-US" sz="1800" dirty="0"/>
          </a:p>
          <a:p>
            <a:r>
              <a:rPr lang="en-US" sz="1800" dirty="0" smtClean="0"/>
              <a:t>Primitive (Past)</a:t>
            </a:r>
            <a:endParaRPr lang="en-US" sz="1800" dirty="0"/>
          </a:p>
          <a:p>
            <a:r>
              <a:rPr lang="en-US" sz="1800" dirty="0" smtClean="0"/>
              <a:t>Geography of Home </a:t>
            </a:r>
            <a:endParaRPr lang="en-US" sz="1800" dirty="0"/>
          </a:p>
          <a:p>
            <a:r>
              <a:rPr lang="en-US" sz="1800" dirty="0" smtClean="0"/>
              <a:t>Madness  or  Insane  (hegemonic  representation)</a:t>
            </a:r>
          </a:p>
          <a:p>
            <a:r>
              <a:rPr lang="en-US" sz="1800" dirty="0" smtClean="0"/>
              <a:t>Comfortably  Self-­contained  geography  of  Village</a:t>
            </a:r>
          </a:p>
          <a:p>
            <a:r>
              <a:rPr lang="en-US" sz="1800" dirty="0" smtClean="0"/>
              <a:t>Parent derived identity</a:t>
            </a:r>
          </a:p>
          <a:p>
            <a:r>
              <a:rPr lang="en-US" sz="1800" dirty="0" smtClean="0"/>
              <a:t>Original </a:t>
            </a:r>
          </a:p>
          <a:p>
            <a:r>
              <a:rPr lang="en-US" sz="1800" dirty="0" smtClean="0"/>
              <a:t>Education in the lap of nature with practical  experience </a:t>
            </a:r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Urban 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 </a:t>
            </a:r>
            <a:r>
              <a:rPr lang="en-US" sz="1800" dirty="0" err="1" smtClean="0"/>
              <a:t>Centred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Centre</a:t>
            </a:r>
          </a:p>
          <a:p>
            <a:r>
              <a:rPr lang="en-US" sz="1800" dirty="0" smtClean="0"/>
              <a:t>Modern (Present) </a:t>
            </a:r>
          </a:p>
          <a:p>
            <a:r>
              <a:rPr lang="en-US" sz="1800" dirty="0" smtClean="0"/>
              <a:t>Foreign (wilderness)</a:t>
            </a:r>
            <a:endParaRPr lang="en-US" sz="1800" dirty="0"/>
          </a:p>
          <a:p>
            <a:r>
              <a:rPr lang="en-US" sz="1800" dirty="0" smtClean="0"/>
              <a:t>Sane or Normal (Honest) </a:t>
            </a:r>
          </a:p>
          <a:p>
            <a:r>
              <a:rPr lang="en-US" sz="1800" dirty="0" smtClean="0"/>
              <a:t>Uncomfortable foreign controlled locale</a:t>
            </a:r>
            <a:endParaRPr lang="en-US" sz="1800" dirty="0"/>
          </a:p>
          <a:p>
            <a:r>
              <a:rPr lang="en-US" sz="1800" dirty="0" smtClean="0"/>
              <a:t>Orphaned non­identity</a:t>
            </a:r>
          </a:p>
          <a:p>
            <a:r>
              <a:rPr lang="en-US" sz="1800" dirty="0" smtClean="0"/>
              <a:t> Artificial</a:t>
            </a:r>
            <a:endParaRPr lang="en-US" sz="1800" dirty="0"/>
          </a:p>
          <a:p>
            <a:r>
              <a:rPr lang="en-US" sz="1800" dirty="0" smtClean="0"/>
              <a:t>Urban  school  learning  (syllabus  oriented  or       bookish)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624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dichotomy between Rural and Urban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Rural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Innocence or freedom</a:t>
            </a:r>
            <a:endParaRPr lang="en-US" sz="1800" dirty="0"/>
          </a:p>
          <a:p>
            <a:r>
              <a:rPr lang="en-US" sz="1800" dirty="0" smtClean="0"/>
              <a:t>Happy escape (for Indian urban children) </a:t>
            </a:r>
            <a:endParaRPr lang="en-US" sz="1800" dirty="0"/>
          </a:p>
          <a:p>
            <a:r>
              <a:rPr lang="en-US" sz="1800" dirty="0" smtClean="0"/>
              <a:t>Rural space associated with an Authentic Indian Childhood</a:t>
            </a:r>
          </a:p>
          <a:p>
            <a:r>
              <a:rPr lang="en-US" sz="1800" dirty="0" smtClean="0"/>
              <a:t>Nostalgic,  romantic  and  sentimentalized  </a:t>
            </a:r>
            <a:r>
              <a:rPr lang="en-US" sz="1800" dirty="0" smtClean="0"/>
              <a:t>countryside</a:t>
            </a:r>
            <a:r>
              <a:rPr lang="en-US" sz="1800" dirty="0" smtClean="0"/>
              <a:t>, Exotic</a:t>
            </a:r>
          </a:p>
          <a:p>
            <a:r>
              <a:rPr lang="en-US" sz="1800" dirty="0" smtClean="0"/>
              <a:t>Familiar (familiar fruits, food, flowers, field,  dress etc.), safe , sentimental geography</a:t>
            </a:r>
          </a:p>
          <a:p>
            <a:r>
              <a:rPr lang="en-US" sz="1800" dirty="0" smtClean="0"/>
              <a:t>Orphan or liberated child who might fly out of  the colony, nation or </a:t>
            </a:r>
            <a:r>
              <a:rPr lang="en-US" sz="1800" dirty="0" err="1" smtClean="0"/>
              <a:t>race,full</a:t>
            </a:r>
            <a:r>
              <a:rPr lang="en-US" sz="1800" dirty="0" smtClean="0"/>
              <a:t> of plebeian rural pleasures (swimming in  the pond, blowing </a:t>
            </a:r>
            <a:r>
              <a:rPr lang="en-US" sz="1800" dirty="0" err="1" smtClean="0"/>
              <a:t>conch­shells</a:t>
            </a:r>
            <a:r>
              <a:rPr lang="en-US" sz="1800" dirty="0" smtClean="0"/>
              <a:t>, drum beating,  flute playing etc.)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Urban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Innocence or freedom</a:t>
            </a:r>
            <a:endParaRPr lang="en-US" sz="1400" dirty="0"/>
          </a:p>
          <a:p>
            <a:r>
              <a:rPr lang="en-US" sz="1400" dirty="0" smtClean="0"/>
              <a:t>Castrated urbanity</a:t>
            </a:r>
          </a:p>
          <a:p>
            <a:r>
              <a:rPr lang="en-US" sz="1400" dirty="0" smtClean="0"/>
              <a:t>Modernized  civilization with Colonial  </a:t>
            </a:r>
            <a:r>
              <a:rPr lang="en-US" sz="1400" dirty="0" smtClean="0"/>
              <a:t>Childhood</a:t>
            </a:r>
            <a:endParaRPr lang="en-US" sz="1400" dirty="0" smtClean="0"/>
          </a:p>
          <a:p>
            <a:r>
              <a:rPr lang="en-US" sz="1400" dirty="0" smtClean="0"/>
              <a:t>Familiar or </a:t>
            </a:r>
            <a:r>
              <a:rPr lang="en-US" sz="1400" dirty="0" err="1" smtClean="0"/>
              <a:t>Origina</a:t>
            </a:r>
            <a:endParaRPr lang="en-US" sz="1400" dirty="0" smtClean="0"/>
          </a:p>
          <a:p>
            <a:r>
              <a:rPr lang="en-US" sz="1400" dirty="0" smtClean="0"/>
              <a:t>Unfamiliar  (full  of  foreign  goods), an unsafe territory</a:t>
            </a:r>
          </a:p>
          <a:p>
            <a:r>
              <a:rPr lang="en-US" sz="1400" dirty="0" smtClean="0"/>
              <a:t>Aristocratic  culture  (denied of all these pleasure)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9124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78</TotalTime>
  <Words>157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Rural Vs. Urban Dichotomy in Thakumar Jhuli aka Dadima ki Kahaniyaan</vt:lpstr>
      <vt:lpstr>Questioning the Tale-Telling Tool</vt:lpstr>
      <vt:lpstr>A  De-colonizing Mission?</vt:lpstr>
      <vt:lpstr>Fairy Tales and the fantasy world</vt:lpstr>
      <vt:lpstr>The dichotomy between Rural and Urban </vt:lpstr>
      <vt:lpstr>The dichotomy between Rural and Urban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Vs. Urban Dichotomy in Thakumar Jhuli aka Dadima ki Kahaniyaan</dc:title>
  <dc:creator>Arpita Ghatak</dc:creator>
  <cp:lastModifiedBy>Arpita Ghatak</cp:lastModifiedBy>
  <cp:revision>11</cp:revision>
  <dcterms:created xsi:type="dcterms:W3CDTF">2016-04-30T17:37:55Z</dcterms:created>
  <dcterms:modified xsi:type="dcterms:W3CDTF">2016-04-30T18:58:44Z</dcterms:modified>
</cp:coreProperties>
</file>